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4"/>
  </p:sldMasterIdLst>
  <p:notesMasterIdLst>
    <p:notesMasterId r:id="rId6"/>
  </p:notesMasterIdLst>
  <p:handoutMasterIdLst>
    <p:handoutMasterId r:id="rId7"/>
  </p:handoutMasterIdLst>
  <p:sldIdLst>
    <p:sldId id="30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588"/>
    <a:srgbClr val="004B87"/>
    <a:srgbClr val="1A7662"/>
    <a:srgbClr val="E6EDF3"/>
    <a:srgbClr val="E5E5E5"/>
    <a:srgbClr val="333333"/>
    <a:srgbClr val="1A81D3"/>
    <a:srgbClr val="FDC82F"/>
    <a:srgbClr val="727272"/>
    <a:srgbClr val="A41A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45" autoAdjust="0"/>
    <p:restoredTop sz="96348"/>
  </p:normalViewPr>
  <p:slideViewPr>
    <p:cSldViewPr snapToGrid="0">
      <p:cViewPr varScale="1">
        <p:scale>
          <a:sx n="106" d="100"/>
          <a:sy n="106" d="100"/>
        </p:scale>
        <p:origin x="2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7AFEBD0-270B-1B6C-4693-20E08CE5EF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7D5187-0C32-D16E-667C-0C8D515CE99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166BE-75B8-4B4A-88D7-3C80DC85E521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7DB92D-04B9-4229-F997-60A84E16BB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F4E641-740B-6E25-9710-E6CC02D9855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AAD11-CB12-1241-B86F-DA09E23D5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0410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CEFEB6-BCE1-C34C-8CBE-B9D4A04029B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1A096-9224-C440-852A-9B1D4300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6327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rand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22C6361-56AE-428F-11F6-4820541589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854297" y="5857678"/>
            <a:ext cx="629412" cy="25603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C511AFA4-9614-18BE-D330-40803A00D51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9879" y="1143000"/>
            <a:ext cx="9144000" cy="1239832"/>
          </a:xfrm>
        </p:spPr>
        <p:txBody>
          <a:bodyPr lIns="0" tIns="0" rIns="0" bIns="0" anchor="b">
            <a:noAutofit/>
          </a:bodyPr>
          <a:lstStyle>
            <a:lvl1pPr algn="l">
              <a:lnSpc>
                <a:spcPct val="100000"/>
              </a:lnSpc>
              <a:defRPr sz="4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Title. Please Keep It to Two Lines, if Possible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43DF186-5A26-9C28-3CD7-6FB751A3DCF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9879" y="2567402"/>
            <a:ext cx="9144000" cy="392304"/>
          </a:xfrm>
        </p:spPr>
        <p:txBody>
          <a:bodyPr wrap="none" lIns="0" tIns="0" r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25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8" name="Text Placeholder 29">
            <a:extLst>
              <a:ext uri="{FF2B5EF4-FFF2-40B4-BE49-F238E27FC236}">
                <a16:creationId xmlns:a16="http://schemas.microsoft.com/office/drawing/2014/main" id="{599E0339-4031-B495-6F41-33D5C00E370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89879" y="3484821"/>
            <a:ext cx="3817937" cy="22859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Author Name</a:t>
            </a:r>
          </a:p>
        </p:txBody>
      </p:sp>
      <p:sp>
        <p:nvSpPr>
          <p:cNvPr id="9" name="Text Placeholder 29">
            <a:extLst>
              <a:ext uri="{FF2B5EF4-FFF2-40B4-BE49-F238E27FC236}">
                <a16:creationId xmlns:a16="http://schemas.microsoft.com/office/drawing/2014/main" id="{6369EB6C-D0B6-256D-C219-538E2C28CDB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89879" y="3817171"/>
            <a:ext cx="3817937" cy="22859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0B9F1D-DF54-1077-BA39-625FAB940BBB}"/>
              </a:ext>
            </a:extLst>
          </p:cNvPr>
          <p:cNvSpPr txBox="1"/>
          <p:nvPr userDrawn="1"/>
        </p:nvSpPr>
        <p:spPr>
          <a:xfrm>
            <a:off x="6996224" y="6198453"/>
            <a:ext cx="4547398" cy="18493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 fontAlgn="base"/>
            <a:r>
              <a:rPr lang="en-US" sz="1125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independent source for health policy research, polling, and news.</a:t>
            </a:r>
          </a:p>
        </p:txBody>
      </p:sp>
      <p:sp>
        <p:nvSpPr>
          <p:cNvPr id="15" name="Date Placeholder 9">
            <a:extLst>
              <a:ext uri="{FF2B5EF4-FFF2-40B4-BE49-F238E27FC236}">
                <a16:creationId xmlns:a16="http://schemas.microsoft.com/office/drawing/2014/main" id="{1F1C8259-081E-22DA-39C4-6A172C165C3F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801367" y="6108322"/>
            <a:ext cx="2743200" cy="262532"/>
          </a:xfrm>
        </p:spPr>
        <p:txBody>
          <a:bodyPr lIns="0" tIns="0" rIns="0" bIns="0" anchor="b" anchorCtr="0"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49A936D8-82E8-E948-9989-CA203F20756B}" type="datetime4">
              <a:rPr lang="en-US" smtClean="0"/>
              <a:t>November 18, 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628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_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72F273B-D354-8E7F-262A-F3A7D09131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1500" y="1676400"/>
            <a:ext cx="3337560" cy="4307303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60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Please use the shortcut Ctrl + Alt + V + Unformatted Text (Windows) or Command + Option + Shift + V (Mac) to paste only plain text to match the template’s style.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4E39E93-2402-DC12-8F56-2A76C64F5322}"/>
              </a:ext>
            </a:extLst>
          </p:cNvPr>
          <p:cNvCxnSpPr>
            <a:cxnSpLocks/>
          </p:cNvCxnSpPr>
          <p:nvPr userDrawn="1"/>
        </p:nvCxnSpPr>
        <p:spPr>
          <a:xfrm>
            <a:off x="4163384" y="1676400"/>
            <a:ext cx="0" cy="4307303"/>
          </a:xfrm>
          <a:prstGeom prst="line">
            <a:avLst/>
          </a:prstGeom>
          <a:ln w="6350">
            <a:solidFill>
              <a:srgbClr val="4747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4">
            <a:extLst>
              <a:ext uri="{FF2B5EF4-FFF2-40B4-BE49-F238E27FC236}">
                <a16:creationId xmlns:a16="http://schemas.microsoft.com/office/drawing/2014/main" id="{89A944F1-41D4-BA0C-6081-B4F2CA8BB7A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17709" y="1676400"/>
            <a:ext cx="3337560" cy="4307303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60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4DB93946-6243-CEDC-ED6F-21B5E6942E9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78509" y="1676400"/>
            <a:ext cx="3337560" cy="4307303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60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A71134F-CA7A-5885-CA11-174DFAFD156A}"/>
              </a:ext>
            </a:extLst>
          </p:cNvPr>
          <p:cNvSpPr/>
          <p:nvPr userDrawn="1"/>
        </p:nvSpPr>
        <p:spPr>
          <a:xfrm>
            <a:off x="11811706" y="6324601"/>
            <a:ext cx="380294" cy="2286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Slide Number Placeholder 11">
            <a:extLst>
              <a:ext uri="{FF2B5EF4-FFF2-40B4-BE49-F238E27FC236}">
                <a16:creationId xmlns:a16="http://schemas.microsoft.com/office/drawing/2014/main" id="{58F67A7B-3E29-6B3C-C02B-94DBA77D944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811706" y="6324600"/>
            <a:ext cx="208429" cy="228600"/>
          </a:xfrm>
        </p:spPr>
        <p:txBody>
          <a:bodyPr lIns="0" tIns="0" rIns="0" bIns="0" anchor="ctr" anchorCtr="0">
            <a:noAutofit/>
          </a:bodyPr>
          <a:lstStyle>
            <a:lvl1pPr algn="r">
              <a:defRPr sz="1000">
                <a:solidFill>
                  <a:srgbClr val="474747"/>
                </a:solidFill>
              </a:defRPr>
            </a:lvl1pPr>
          </a:lstStyle>
          <a:p>
            <a:fld id="{D16142A5-CEFE-874B-8101-CFF9315223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0EF4EF0-C850-283E-BDAC-1D6E2090EADC}"/>
              </a:ext>
            </a:extLst>
          </p:cNvPr>
          <p:cNvCxnSpPr>
            <a:cxnSpLocks/>
          </p:cNvCxnSpPr>
          <p:nvPr userDrawn="1"/>
        </p:nvCxnSpPr>
        <p:spPr>
          <a:xfrm>
            <a:off x="8013490" y="1676400"/>
            <a:ext cx="0" cy="4307303"/>
          </a:xfrm>
          <a:prstGeom prst="line">
            <a:avLst/>
          </a:prstGeom>
          <a:ln w="6350">
            <a:solidFill>
              <a:srgbClr val="4747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EA66623-C558-EAE3-50CD-D94747D862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500" y="419100"/>
            <a:ext cx="11049000" cy="914400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2800" b="1">
                <a:solidFill>
                  <a:srgbClr val="333333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4" name="Picture 3" descr="A blue and black logo&#10;&#10;Description automatically generated">
            <a:extLst>
              <a:ext uri="{FF2B5EF4-FFF2-40B4-BE49-F238E27FC236}">
                <a16:creationId xmlns:a16="http://schemas.microsoft.com/office/drawing/2014/main" id="{E9E9815B-811D-B819-10E8-4C1B43D731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9583" y="6324600"/>
            <a:ext cx="560917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7005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4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pos="732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5" orient="horz" pos="840" userDrawn="1">
          <p15:clr>
            <a:srgbClr val="FBAE40"/>
          </p15:clr>
        </p15:guide>
        <p15:guide id="6" orient="horz" pos="4128" userDrawn="1">
          <p15:clr>
            <a:srgbClr val="FBAE40"/>
          </p15:clr>
        </p15:guide>
        <p15:guide id="7" pos="3840" userDrawn="1">
          <p15:clr>
            <a:srgbClr val="A4A3A4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_three highlighted colum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72F273B-D354-8E7F-262A-F3A7D09131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1500" y="2766063"/>
            <a:ext cx="3337560" cy="388617"/>
          </a:xfrm>
          <a:solidFill>
            <a:schemeClr val="accent2"/>
          </a:solidFill>
        </p:spPr>
        <p:txBody>
          <a:bodyPr lIns="91440" tIns="73152" rIns="91440" bIns="73152">
            <a:noAutofit/>
          </a:bodyPr>
          <a:lstStyle>
            <a:lvl1pPr algn="ctr">
              <a:lnSpc>
                <a:spcPct val="100000"/>
              </a:lnSpc>
              <a:defRPr sz="1600" b="1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B36F9A2-D9B8-1347-0843-9D48CC1B7A21}"/>
              </a:ext>
            </a:extLst>
          </p:cNvPr>
          <p:cNvSpPr/>
          <p:nvPr userDrawn="1"/>
        </p:nvSpPr>
        <p:spPr>
          <a:xfrm>
            <a:off x="11811706" y="6324601"/>
            <a:ext cx="380294" cy="2286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Slide Number Placeholder 11">
            <a:extLst>
              <a:ext uri="{FF2B5EF4-FFF2-40B4-BE49-F238E27FC236}">
                <a16:creationId xmlns:a16="http://schemas.microsoft.com/office/drawing/2014/main" id="{368068CA-783B-8A3A-3F2F-8AE2851CB9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811706" y="6324600"/>
            <a:ext cx="208429" cy="228600"/>
          </a:xfrm>
        </p:spPr>
        <p:txBody>
          <a:bodyPr lIns="0" tIns="0" rIns="0" bIns="0" anchor="ctr" anchorCtr="0">
            <a:noAutofit/>
          </a:bodyPr>
          <a:lstStyle>
            <a:lvl1pPr algn="r">
              <a:defRPr sz="1000">
                <a:solidFill>
                  <a:srgbClr val="474747"/>
                </a:solidFill>
              </a:defRPr>
            </a:lvl1pPr>
          </a:lstStyle>
          <a:p>
            <a:fld id="{D16142A5-CEFE-874B-8101-CFF9315223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710F0541-374C-FEF8-C7EA-2DD6B17A818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1500" y="1676401"/>
            <a:ext cx="11049000" cy="746760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60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Please use the shortcut Ctrl + Alt + V + Unformatted Text (Windows) or Command + Option + Shift + V (Mac) to paste only plain text to match the template’s style.</a:t>
            </a:r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3A3CE7A3-EDFB-DFF8-4AE4-CCA86AC8E33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17709" y="2766063"/>
            <a:ext cx="3337561" cy="388617"/>
          </a:xfrm>
          <a:solidFill>
            <a:schemeClr val="accent2"/>
          </a:solidFill>
        </p:spPr>
        <p:txBody>
          <a:bodyPr lIns="91440" tIns="73152" rIns="91440" bIns="73152">
            <a:noAutofit/>
          </a:bodyPr>
          <a:lstStyle>
            <a:lvl1pPr algn="ctr">
              <a:lnSpc>
                <a:spcPct val="100000"/>
              </a:lnSpc>
              <a:defRPr sz="1600" b="1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7B27AC18-5D98-CDB2-4C08-A59626900AE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1500" y="3348990"/>
            <a:ext cx="3337560" cy="2634713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40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FD6ED34-F646-0EAF-FF75-32482AF545C3}"/>
              </a:ext>
            </a:extLst>
          </p:cNvPr>
          <p:cNvCxnSpPr>
            <a:cxnSpLocks/>
          </p:cNvCxnSpPr>
          <p:nvPr userDrawn="1"/>
        </p:nvCxnSpPr>
        <p:spPr>
          <a:xfrm>
            <a:off x="4163384" y="2766063"/>
            <a:ext cx="0" cy="3217640"/>
          </a:xfrm>
          <a:prstGeom prst="line">
            <a:avLst/>
          </a:prstGeom>
          <a:ln w="6350">
            <a:solidFill>
              <a:srgbClr val="4747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EB282532-E3FF-F9F5-D488-139D2D3E32D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17709" y="3348990"/>
            <a:ext cx="3337560" cy="2634713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40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566DCBCB-2064-F611-0AE3-798A0B3BFF0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78509" y="3348990"/>
            <a:ext cx="3337560" cy="2634713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40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F257C3C-335D-7D6B-4B02-17CF91DCB1FF}"/>
              </a:ext>
            </a:extLst>
          </p:cNvPr>
          <p:cNvCxnSpPr>
            <a:cxnSpLocks/>
          </p:cNvCxnSpPr>
          <p:nvPr userDrawn="1"/>
        </p:nvCxnSpPr>
        <p:spPr>
          <a:xfrm>
            <a:off x="8013490" y="2766063"/>
            <a:ext cx="0" cy="3217640"/>
          </a:xfrm>
          <a:prstGeom prst="line">
            <a:avLst/>
          </a:prstGeom>
          <a:ln w="6350">
            <a:solidFill>
              <a:srgbClr val="4747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14">
            <a:extLst>
              <a:ext uri="{FF2B5EF4-FFF2-40B4-BE49-F238E27FC236}">
                <a16:creationId xmlns:a16="http://schemas.microsoft.com/office/drawing/2014/main" id="{C2BEE2A1-3F69-610A-AC32-2C8F39B993B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261474" y="2766063"/>
            <a:ext cx="3337561" cy="388617"/>
          </a:xfrm>
          <a:solidFill>
            <a:schemeClr val="accent2"/>
          </a:solidFill>
        </p:spPr>
        <p:txBody>
          <a:bodyPr lIns="91440" tIns="73152" rIns="91440" bIns="73152">
            <a:noAutofit/>
          </a:bodyPr>
          <a:lstStyle>
            <a:lvl1pPr algn="ctr">
              <a:lnSpc>
                <a:spcPct val="100000"/>
              </a:lnSpc>
              <a:defRPr sz="1600" b="1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637A1B5-4E0C-A980-24F5-8E90FD9DA5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500" y="419100"/>
            <a:ext cx="11049000" cy="914400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2800" b="1">
                <a:solidFill>
                  <a:srgbClr val="333333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2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9D3F8419-4667-4C1B-ACBF-2159F9FFA0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9583" y="6324600"/>
            <a:ext cx="560917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9942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4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pos="732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5" orient="horz" pos="840" userDrawn="1">
          <p15:clr>
            <a:srgbClr val="FBAE40"/>
          </p15:clr>
        </p15:guide>
        <p15:guide id="6" orient="horz" pos="4128" userDrawn="1">
          <p15:clr>
            <a:srgbClr val="FBAE40"/>
          </p15:clr>
        </p15:guide>
        <p15:guide id="7" pos="3840" userDrawn="1">
          <p15:clr>
            <a:srgbClr val="A4A3A4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_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72F273B-D354-8E7F-262A-F3A7D09131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1500" y="1676400"/>
            <a:ext cx="3455068" cy="4307303"/>
          </a:xfrm>
          <a:solidFill>
            <a:srgbClr val="E6EDF3"/>
          </a:solidFill>
        </p:spPr>
        <p:txBody>
          <a:bodyPr lIns="182880" tIns="182880" rIns="182880" bIns="182880">
            <a:noAutofit/>
          </a:bodyPr>
          <a:lstStyle>
            <a:lvl1pPr>
              <a:lnSpc>
                <a:spcPct val="100000"/>
              </a:lnSpc>
              <a:defRPr sz="180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“Place quote here. Please use the shortcut Ctrl + Alt + V + Unformatted Text (Windows) or Command + Option + Shift + V (Mac).”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A71134F-CA7A-5885-CA11-174DFAFD156A}"/>
              </a:ext>
            </a:extLst>
          </p:cNvPr>
          <p:cNvSpPr/>
          <p:nvPr userDrawn="1"/>
        </p:nvSpPr>
        <p:spPr>
          <a:xfrm>
            <a:off x="11811706" y="6324601"/>
            <a:ext cx="380294" cy="2286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Slide Number Placeholder 11">
            <a:extLst>
              <a:ext uri="{FF2B5EF4-FFF2-40B4-BE49-F238E27FC236}">
                <a16:creationId xmlns:a16="http://schemas.microsoft.com/office/drawing/2014/main" id="{58F67A7B-3E29-6B3C-C02B-94DBA77D944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811706" y="6324600"/>
            <a:ext cx="208429" cy="228600"/>
          </a:xfrm>
        </p:spPr>
        <p:txBody>
          <a:bodyPr lIns="0" tIns="0" rIns="0" bIns="0" anchor="ctr" anchorCtr="0">
            <a:noAutofit/>
          </a:bodyPr>
          <a:lstStyle>
            <a:lvl1pPr algn="r">
              <a:defRPr sz="1000">
                <a:solidFill>
                  <a:srgbClr val="474747"/>
                </a:solidFill>
              </a:defRPr>
            </a:lvl1pPr>
          </a:lstStyle>
          <a:p>
            <a:fld id="{D16142A5-CEFE-874B-8101-CFF9315223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8C8247AD-18C0-817B-B7B2-AA4DCDA2220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159415" y="1676400"/>
            <a:ext cx="3455069" cy="4307303"/>
          </a:xfrm>
          <a:solidFill>
            <a:srgbClr val="E6EDF3"/>
          </a:solidFill>
        </p:spPr>
        <p:txBody>
          <a:bodyPr lIns="182880" tIns="182880" rIns="182880" bIns="182880">
            <a:noAutofit/>
          </a:bodyPr>
          <a:lstStyle>
            <a:lvl1pPr>
              <a:lnSpc>
                <a:spcPct val="100000"/>
              </a:lnSpc>
              <a:defRPr sz="180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“Place quote here.”</a:t>
            </a:r>
          </a:p>
        </p:txBody>
      </p:sp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B398846D-E39C-FAA1-1EAA-94CDEBDA223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5457" y="1676400"/>
            <a:ext cx="3455069" cy="4307303"/>
          </a:xfrm>
          <a:solidFill>
            <a:srgbClr val="E6EDF3"/>
          </a:solidFill>
        </p:spPr>
        <p:txBody>
          <a:bodyPr lIns="182880" tIns="182880" rIns="182880" bIns="182880">
            <a:noAutofit/>
          </a:bodyPr>
          <a:lstStyle>
            <a:lvl1pPr>
              <a:lnSpc>
                <a:spcPct val="100000"/>
              </a:lnSpc>
              <a:defRPr sz="180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“Place quote here.”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99CBD8D-FFD3-F8E2-A57E-0F3283F96645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88988" y="4662487"/>
            <a:ext cx="3013392" cy="1038225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 sz="1400" dirty="0"/>
              <a:t>Replace with news outlet logo</a:t>
            </a:r>
            <a:endParaRPr lang="en-US" dirty="0"/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CEAEE375-BF91-0005-B534-9BE14760177A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592362" y="4662487"/>
            <a:ext cx="3013392" cy="1038225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 sz="1400" dirty="0"/>
              <a:t>Replace with news outlet logo</a:t>
            </a:r>
            <a:endParaRPr lang="en-US" dirty="0"/>
          </a:p>
        </p:txBody>
      </p:sp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5239F194-EF8B-5750-EA8D-95ECBEEB58C2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8382484" y="4662487"/>
            <a:ext cx="3013392" cy="1038225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 sz="1400" dirty="0"/>
              <a:t>Replace with news outlet logo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EEC532-B0B7-91BC-3917-03882AB8CF7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500" y="419100"/>
            <a:ext cx="11049000" cy="914400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2800" b="1">
                <a:solidFill>
                  <a:srgbClr val="333333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4CA65EA6-2689-FF49-0F4C-834BA307BC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9583" y="6324600"/>
            <a:ext cx="560917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7073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4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pos="732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5" orient="horz" pos="840" userDrawn="1">
          <p15:clr>
            <a:srgbClr val="FBAE40"/>
          </p15:clr>
        </p15:guide>
        <p15:guide id="6" orient="horz" pos="4128" userDrawn="1">
          <p15:clr>
            <a:srgbClr val="FBAE40"/>
          </p15:clr>
        </p15:guide>
        <p15:guide id="7" pos="3840" userDrawn="1">
          <p15:clr>
            <a:srgbClr val="A4A3A4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72F273B-D354-8E7F-262A-F3A7D09131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1499" y="1676400"/>
            <a:ext cx="5015851" cy="4307304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600">
                <a:solidFill>
                  <a:srgbClr val="333333"/>
                </a:solidFill>
              </a:defRPr>
            </a:lvl1pPr>
            <a:lvl2pPr marL="457200" indent="-228600">
              <a:lnSpc>
                <a:spcPct val="100000"/>
              </a:lnSpc>
              <a:tabLst/>
              <a:defRPr sz="1400">
                <a:solidFill>
                  <a:srgbClr val="333333"/>
                </a:solidFill>
              </a:defRPr>
            </a:lvl2pPr>
          </a:lstStyle>
          <a:p>
            <a:pPr lvl="0"/>
            <a:r>
              <a:rPr lang="en-US" dirty="0"/>
              <a:t>Please use the shortcut Ctrl + Alt + V + Unformatted Text (Windows) or Command + Option + Shift + V (Mac) to paste only plain text to match the template’s style.</a:t>
            </a:r>
          </a:p>
          <a:p>
            <a:pPr lvl="1"/>
            <a:r>
              <a:rPr lang="en-US" dirty="0"/>
              <a:t>Item 1</a:t>
            </a:r>
          </a:p>
          <a:p>
            <a:pPr lvl="1"/>
            <a:r>
              <a:rPr lang="en-US" dirty="0"/>
              <a:t>Item 2</a:t>
            </a:r>
          </a:p>
          <a:p>
            <a:pPr lvl="1"/>
            <a:r>
              <a:rPr lang="en-US" dirty="0"/>
              <a:t>Item 3</a:t>
            </a:r>
          </a:p>
          <a:p>
            <a:pPr lvl="1"/>
            <a:r>
              <a:rPr lang="en-US" dirty="0"/>
              <a:t>Item 4</a:t>
            </a:r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BD8E9EA0-A4CC-B0F0-76B0-DF8C52B147C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604650" y="1676401"/>
            <a:ext cx="5015850" cy="4307304"/>
          </a:xfrm>
        </p:spPr>
        <p:txBody>
          <a:bodyPr>
            <a:noAutofit/>
          </a:bodyPr>
          <a:lstStyle>
            <a:lvl1pPr>
              <a:defRPr sz="1600">
                <a:solidFill>
                  <a:srgbClr val="333333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42D73D3-866B-09A3-1466-6894277E1F37}"/>
              </a:ext>
            </a:extLst>
          </p:cNvPr>
          <p:cNvSpPr/>
          <p:nvPr userDrawn="1"/>
        </p:nvSpPr>
        <p:spPr>
          <a:xfrm>
            <a:off x="11811706" y="6324601"/>
            <a:ext cx="380294" cy="2286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Slide Number Placeholder 11">
            <a:extLst>
              <a:ext uri="{FF2B5EF4-FFF2-40B4-BE49-F238E27FC236}">
                <a16:creationId xmlns:a16="http://schemas.microsoft.com/office/drawing/2014/main" id="{ACFB6C8D-FF9B-F2D4-73E5-098878A939C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811706" y="6324600"/>
            <a:ext cx="208429" cy="228600"/>
          </a:xfrm>
        </p:spPr>
        <p:txBody>
          <a:bodyPr lIns="0" tIns="0" rIns="0" bIns="0" anchor="ctr" anchorCtr="0">
            <a:noAutofit/>
          </a:bodyPr>
          <a:lstStyle>
            <a:lvl1pPr algn="r">
              <a:defRPr sz="1000">
                <a:solidFill>
                  <a:srgbClr val="474747"/>
                </a:solidFill>
              </a:defRPr>
            </a:lvl1pPr>
          </a:lstStyle>
          <a:p>
            <a:fld id="{D16142A5-CEFE-874B-8101-CFF9315223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627835B-3B85-7427-5A6A-C8143675EE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500" y="419100"/>
            <a:ext cx="11049000" cy="914400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2800" b="1">
                <a:solidFill>
                  <a:srgbClr val="333333"/>
                </a:solidFill>
              </a:defRPr>
            </a:lvl1pPr>
          </a:lstStyle>
          <a:p>
            <a:r>
              <a:rPr lang="en-US" dirty="0"/>
              <a:t>Click to edit title</a:t>
            </a:r>
            <a:br>
              <a:rPr lang="en-US" dirty="0"/>
            </a:br>
            <a:r>
              <a:rPr lang="en-US" dirty="0"/>
              <a:t>This is how it looks on two lines</a:t>
            </a:r>
          </a:p>
        </p:txBody>
      </p:sp>
      <p:pic>
        <p:nvPicPr>
          <p:cNvPr id="2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D930D7C7-13A4-6024-4C4C-DDEE3F38A7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9583" y="6324600"/>
            <a:ext cx="560917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3613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4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pos="732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5" orient="horz" pos="840" userDrawn="1">
          <p15:clr>
            <a:srgbClr val="FBAE40"/>
          </p15:clr>
        </p15:guide>
        <p15:guide id="6" orient="horz" pos="4128" userDrawn="1">
          <p15:clr>
            <a:srgbClr val="FBAE40"/>
          </p15:clr>
        </p15:guide>
        <p15:guide id="7" pos="3840" userDrawn="1">
          <p15:clr>
            <a:srgbClr val="A4A3A4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 only_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F9A20F6-DD91-6C99-B34F-593B055FB2D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1500" y="1676400"/>
            <a:ext cx="11049000" cy="293688"/>
          </a:xfrm>
        </p:spPr>
        <p:txBody>
          <a:bodyPr>
            <a:noAutofit/>
          </a:bodyPr>
          <a:lstStyle>
            <a:lvl1pPr>
              <a:defRPr sz="1400" b="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dirty="0"/>
              <a:t>Click to edit chart subtitle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0001A7E-B6CF-568F-FFE1-B83F666DFB24}"/>
              </a:ext>
            </a:extLst>
          </p:cNvPr>
          <p:cNvSpPr/>
          <p:nvPr userDrawn="1"/>
        </p:nvSpPr>
        <p:spPr>
          <a:xfrm>
            <a:off x="11811706" y="6324601"/>
            <a:ext cx="380294" cy="2286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5098D488-791B-25F8-DC0E-B911DEC846F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1500" y="6191567"/>
            <a:ext cx="8343901" cy="361634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defRPr sz="1200" b="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20" name="Slide Number Placeholder 11">
            <a:extLst>
              <a:ext uri="{FF2B5EF4-FFF2-40B4-BE49-F238E27FC236}">
                <a16:creationId xmlns:a16="http://schemas.microsoft.com/office/drawing/2014/main" id="{B1A50FC2-9459-463A-F387-3A2C8A21EBA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811706" y="6324600"/>
            <a:ext cx="208429" cy="228600"/>
          </a:xfrm>
        </p:spPr>
        <p:txBody>
          <a:bodyPr lIns="0" tIns="0" rIns="0" bIns="0" anchor="ctr" anchorCtr="0">
            <a:noAutofit/>
          </a:bodyPr>
          <a:lstStyle>
            <a:lvl1pPr algn="r">
              <a:defRPr sz="1000">
                <a:solidFill>
                  <a:srgbClr val="474747"/>
                </a:solidFill>
              </a:defRPr>
            </a:lvl1pPr>
          </a:lstStyle>
          <a:p>
            <a:fld id="{D16142A5-CEFE-874B-8101-CFF9315223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9229113-011E-D2AB-C39E-7AA9E16F1B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500" y="419100"/>
            <a:ext cx="11049000" cy="914400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2800" b="1">
                <a:solidFill>
                  <a:srgbClr val="333333"/>
                </a:solidFill>
              </a:defRPr>
            </a:lvl1pPr>
          </a:lstStyle>
          <a:p>
            <a:r>
              <a:rPr lang="en-US" dirty="0"/>
              <a:t>Click to edit chart title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ACDCB92F-27AB-E78D-5C98-8DD191973E9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1500" y="2174875"/>
            <a:ext cx="11049000" cy="338455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Paste chart that has already been formatted in the chart builder. Please select “Keep Source Formatting” to keep the chart’s correct formatting.</a:t>
            </a:r>
          </a:p>
        </p:txBody>
      </p:sp>
      <p:pic>
        <p:nvPicPr>
          <p:cNvPr id="4" name="Picture 3" descr="A blue and black logo&#10;&#10;Description automatically generated">
            <a:extLst>
              <a:ext uri="{FF2B5EF4-FFF2-40B4-BE49-F238E27FC236}">
                <a16:creationId xmlns:a16="http://schemas.microsoft.com/office/drawing/2014/main" id="{E8A37F85-687E-7BAE-CBCD-765FE36D9D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9583" y="6324600"/>
            <a:ext cx="560917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5212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4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pos="732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5" orient="horz" pos="840" userDrawn="1">
          <p15:clr>
            <a:srgbClr val="FBAE40"/>
          </p15:clr>
        </p15:guide>
        <p15:guide id="6" orient="horz" pos="4128" userDrawn="1">
          <p15:clr>
            <a:srgbClr val="FBAE40"/>
          </p15:clr>
        </p15:guide>
        <p15:guide id="7" pos="3840" userDrawn="1">
          <p15:clr>
            <a:srgbClr val="A4A3A4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 only_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7F600CE-AE25-393A-BAEC-ED9B83ED86AD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676400"/>
            <a:ext cx="0" cy="3879849"/>
          </a:xfrm>
          <a:prstGeom prst="line">
            <a:avLst/>
          </a:prstGeom>
          <a:ln w="6350">
            <a:solidFill>
              <a:srgbClr val="4747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0E828178-535E-3E47-475A-B82411D026AD}"/>
              </a:ext>
            </a:extLst>
          </p:cNvPr>
          <p:cNvSpPr/>
          <p:nvPr userDrawn="1"/>
        </p:nvSpPr>
        <p:spPr>
          <a:xfrm>
            <a:off x="11811706" y="6324601"/>
            <a:ext cx="380294" cy="2286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EDEC3572-2D0D-A3F8-491C-3090EC8BB9A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1500" y="6191567"/>
            <a:ext cx="8343901" cy="361634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defRPr sz="1200" b="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23" name="Slide Number Placeholder 11">
            <a:extLst>
              <a:ext uri="{FF2B5EF4-FFF2-40B4-BE49-F238E27FC236}">
                <a16:creationId xmlns:a16="http://schemas.microsoft.com/office/drawing/2014/main" id="{34177F0D-D462-7F23-95D4-F7FF4B6F952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811706" y="6324600"/>
            <a:ext cx="208429" cy="228600"/>
          </a:xfrm>
        </p:spPr>
        <p:txBody>
          <a:bodyPr lIns="0" tIns="0" rIns="0" bIns="0" anchor="ctr" anchorCtr="0">
            <a:noAutofit/>
          </a:bodyPr>
          <a:lstStyle>
            <a:lvl1pPr algn="r">
              <a:defRPr sz="1000">
                <a:solidFill>
                  <a:srgbClr val="474747"/>
                </a:solidFill>
              </a:defRPr>
            </a:lvl1pPr>
          </a:lstStyle>
          <a:p>
            <a:fld id="{D16142A5-CEFE-874B-8101-CFF9315223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2B5EEAE-92FE-0FFE-C2A4-930ECDE92D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500" y="419100"/>
            <a:ext cx="11049000" cy="914400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2800" b="1">
                <a:solidFill>
                  <a:srgbClr val="333333"/>
                </a:solidFill>
              </a:defRPr>
            </a:lvl1pPr>
          </a:lstStyle>
          <a:p>
            <a:r>
              <a:rPr lang="en-US" dirty="0"/>
              <a:t>Click to edit chart title</a:t>
            </a: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2CE9CFAF-F6BB-782D-FE7B-DA26C6E2EE9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1500" y="1676400"/>
            <a:ext cx="5014859" cy="293688"/>
          </a:xfrm>
        </p:spPr>
        <p:txBody>
          <a:bodyPr>
            <a:noAutofit/>
          </a:bodyPr>
          <a:lstStyle>
            <a:lvl1pPr>
              <a:defRPr sz="1400" b="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dirty="0"/>
              <a:t>Click to edit chart subtitle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78B14E2D-8081-437F-B858-B45896AD4EB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594613" y="1676400"/>
            <a:ext cx="5014859" cy="293688"/>
          </a:xfrm>
        </p:spPr>
        <p:txBody>
          <a:bodyPr>
            <a:noAutofit/>
          </a:bodyPr>
          <a:lstStyle>
            <a:lvl1pPr>
              <a:defRPr sz="1400" b="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dirty="0"/>
              <a:t>Click to edit chart subtitle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B7C540C3-761B-7712-BE97-3D99961AF60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1500" y="2174875"/>
            <a:ext cx="5014853" cy="338455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Paste chart that has already been formatted in the chart builder. Please select “Keep Source Formatting” to keep the chart’s correct formatting.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27A2AC71-4DD6-9DC7-1C6A-371F4DDD7D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04437" y="2174875"/>
            <a:ext cx="5014853" cy="338455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Paste chart that has already been formatted in the chart builder. Please select “Keep Source Formatting” to keep the chart’s correct formatting.</a:t>
            </a:r>
          </a:p>
        </p:txBody>
      </p:sp>
      <p:pic>
        <p:nvPicPr>
          <p:cNvPr id="2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0136014D-4B0F-E16C-6B7A-360D4C49E2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9583" y="6324600"/>
            <a:ext cx="560917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4554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4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pos="732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5" orient="horz" pos="840" userDrawn="1">
          <p15:clr>
            <a:srgbClr val="FBAE40"/>
          </p15:clr>
        </p15:guide>
        <p15:guide id="6" orient="horz" pos="4128" userDrawn="1">
          <p15:clr>
            <a:srgbClr val="FBAE40"/>
          </p15:clr>
        </p15:guide>
        <p15:guide id="7" pos="3840" userDrawn="1">
          <p15:clr>
            <a:srgbClr val="A4A3A4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78826B8E-9582-5216-6DEF-FEBF56AC31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95271" y="1676399"/>
            <a:ext cx="4025229" cy="3879849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600">
                <a:solidFill>
                  <a:srgbClr val="333333"/>
                </a:solidFill>
              </a:defRPr>
            </a:lvl1pPr>
            <a:lvl2pPr marL="457200" indent="-228600">
              <a:lnSpc>
                <a:spcPct val="100000"/>
              </a:lnSpc>
              <a:spcBef>
                <a:spcPts val="1000"/>
              </a:spcBef>
              <a:tabLst/>
              <a:defRPr sz="1400"/>
            </a:lvl2pPr>
          </a:lstStyle>
          <a:p>
            <a:pPr lvl="0"/>
            <a:r>
              <a:rPr lang="en-US" dirty="0"/>
              <a:t>Please use the shortcut Ctrl + Alt + V + Unformatted Text (Windows) or Command + Option + Shift + V (Mac) to paste only plain text to match the template’s style.</a:t>
            </a:r>
          </a:p>
          <a:p>
            <a:pPr lvl="1"/>
            <a:r>
              <a:rPr lang="en-US" dirty="0"/>
              <a:t>Item 1</a:t>
            </a:r>
          </a:p>
          <a:p>
            <a:pPr lvl="1"/>
            <a:r>
              <a:rPr lang="en-US" dirty="0"/>
              <a:t>Item 2</a:t>
            </a:r>
          </a:p>
          <a:p>
            <a:pPr lvl="1"/>
            <a:r>
              <a:rPr lang="en-US" dirty="0"/>
              <a:t>Item 3</a:t>
            </a:r>
          </a:p>
          <a:p>
            <a:pPr lvl="1"/>
            <a:r>
              <a:rPr lang="en-US" dirty="0"/>
              <a:t>Item 4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FADB88CD-40BB-564F-1C51-6650D630E4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500" y="419100"/>
            <a:ext cx="11049000" cy="914400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2800" b="1">
                <a:solidFill>
                  <a:srgbClr val="333333"/>
                </a:solidFill>
              </a:defRPr>
            </a:lvl1pPr>
          </a:lstStyle>
          <a:p>
            <a:r>
              <a:rPr lang="en-US" dirty="0"/>
              <a:t>Click to edit chart title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5FA5074-89FC-C2CF-781B-D4B45051B55B}"/>
              </a:ext>
            </a:extLst>
          </p:cNvPr>
          <p:cNvSpPr/>
          <p:nvPr userDrawn="1"/>
        </p:nvSpPr>
        <p:spPr>
          <a:xfrm>
            <a:off x="11811706" y="6324601"/>
            <a:ext cx="380294" cy="2286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F7A06399-CA6B-56FB-9775-0B9E0E9154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1500" y="6191567"/>
            <a:ext cx="8343901" cy="361634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defRPr sz="1200" b="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21" name="Slide Number Placeholder 11">
            <a:extLst>
              <a:ext uri="{FF2B5EF4-FFF2-40B4-BE49-F238E27FC236}">
                <a16:creationId xmlns:a16="http://schemas.microsoft.com/office/drawing/2014/main" id="{D323B26C-A339-2C9D-B194-7FB89B9BE5E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811706" y="6324600"/>
            <a:ext cx="208429" cy="228600"/>
          </a:xfrm>
        </p:spPr>
        <p:txBody>
          <a:bodyPr lIns="0" tIns="0" rIns="0" bIns="0" anchor="ctr" anchorCtr="0">
            <a:noAutofit/>
          </a:bodyPr>
          <a:lstStyle>
            <a:lvl1pPr algn="r">
              <a:defRPr sz="1000">
                <a:solidFill>
                  <a:srgbClr val="474747"/>
                </a:solidFill>
              </a:defRPr>
            </a:lvl1pPr>
          </a:lstStyle>
          <a:p>
            <a:fld id="{D16142A5-CEFE-874B-8101-CFF9315223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1113DB9A-2783-847E-A5E2-4AC010CE1D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1500" y="1676400"/>
            <a:ext cx="6515100" cy="293688"/>
          </a:xfrm>
        </p:spPr>
        <p:txBody>
          <a:bodyPr>
            <a:noAutofit/>
          </a:bodyPr>
          <a:lstStyle>
            <a:lvl1pPr>
              <a:defRPr sz="1400" b="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dirty="0"/>
              <a:t>Click to edit chart subtitle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5F6477-4D5E-C39C-70C8-1DE7803F601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1500" y="2174875"/>
            <a:ext cx="6515100" cy="338455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Paste chart that has already been formatted in the chart builder. Please select “Keep Source Formatting” to keep the chart’s correct formatting.</a:t>
            </a:r>
          </a:p>
        </p:txBody>
      </p:sp>
      <p:pic>
        <p:nvPicPr>
          <p:cNvPr id="4" name="Picture 3" descr="A blue and black logo&#10;&#10;Description automatically generated">
            <a:extLst>
              <a:ext uri="{FF2B5EF4-FFF2-40B4-BE49-F238E27FC236}">
                <a16:creationId xmlns:a16="http://schemas.microsoft.com/office/drawing/2014/main" id="{2E4A834B-CF30-BFAD-E36B-6EF021281D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9583" y="6324600"/>
            <a:ext cx="560917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6573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4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pos="732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5" orient="horz" pos="840" userDrawn="1">
          <p15:clr>
            <a:srgbClr val="FBAE40"/>
          </p15:clr>
        </p15:guide>
        <p15:guide id="6" orient="horz" pos="4128" userDrawn="1">
          <p15:clr>
            <a:srgbClr val="FBAE40"/>
          </p15:clr>
        </p15:guide>
        <p15:guide id="7" pos="3840" userDrawn="1">
          <p15:clr>
            <a:srgbClr val="A4A3A4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 and Text_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BA3B545-6E00-043C-EB41-143329F97BE6}"/>
              </a:ext>
            </a:extLst>
          </p:cNvPr>
          <p:cNvCxnSpPr>
            <a:cxnSpLocks/>
          </p:cNvCxnSpPr>
          <p:nvPr userDrawn="1"/>
        </p:nvCxnSpPr>
        <p:spPr>
          <a:xfrm>
            <a:off x="4163384" y="1676400"/>
            <a:ext cx="0" cy="3996813"/>
          </a:xfrm>
          <a:prstGeom prst="line">
            <a:avLst/>
          </a:prstGeom>
          <a:ln w="6350">
            <a:solidFill>
              <a:srgbClr val="4747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3242676-99BC-D2EA-9342-E8DE0186AB7D}"/>
              </a:ext>
            </a:extLst>
          </p:cNvPr>
          <p:cNvCxnSpPr>
            <a:cxnSpLocks/>
          </p:cNvCxnSpPr>
          <p:nvPr userDrawn="1"/>
        </p:nvCxnSpPr>
        <p:spPr>
          <a:xfrm>
            <a:off x="8013490" y="1676400"/>
            <a:ext cx="0" cy="3996813"/>
          </a:xfrm>
          <a:prstGeom prst="line">
            <a:avLst/>
          </a:prstGeom>
          <a:ln w="6350">
            <a:solidFill>
              <a:srgbClr val="4747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EC3793F2-DD5C-23E3-44B4-3F0BEF60ECF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1500" y="4190999"/>
            <a:ext cx="3337553" cy="1466831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400"/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Please use the shortcut Ctrl + Alt + V + Unformatted Text (Windows) or Command + Option + Shift + V (Mac) to paste only plain text to match the template’s style. </a:t>
            </a:r>
          </a:p>
          <a:p>
            <a:pPr lvl="0"/>
            <a:endParaRPr lang="en-US" dirty="0"/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6F8CC93F-30E5-44D5-6626-742C914D7E9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9600" y="4190999"/>
            <a:ext cx="3337553" cy="1466831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400"/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Click to edit text</a:t>
            </a:r>
          </a:p>
          <a:p>
            <a:pPr lvl="0"/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87C066E0-4847-1188-463F-B93774C2F90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80400" y="4190999"/>
            <a:ext cx="3337553" cy="1466831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400"/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Click to edit text</a:t>
            </a:r>
          </a:p>
          <a:p>
            <a:pPr lvl="0"/>
            <a:endParaRPr lang="en-US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14E52137-5E48-AE33-EF98-A7EC1A8BCC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500" y="419100"/>
            <a:ext cx="11049000" cy="914400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2800" b="1">
                <a:solidFill>
                  <a:srgbClr val="333333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3D8F8F6-0719-3D21-0C08-394AEDEBAAA9}"/>
              </a:ext>
            </a:extLst>
          </p:cNvPr>
          <p:cNvSpPr/>
          <p:nvPr userDrawn="1"/>
        </p:nvSpPr>
        <p:spPr>
          <a:xfrm>
            <a:off x="11811706" y="6324601"/>
            <a:ext cx="380294" cy="2286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Text Placeholder 14">
            <a:extLst>
              <a:ext uri="{FF2B5EF4-FFF2-40B4-BE49-F238E27FC236}">
                <a16:creationId xmlns:a16="http://schemas.microsoft.com/office/drawing/2014/main" id="{4D49B790-F290-EDDC-D40C-8B145989E4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1500" y="6191567"/>
            <a:ext cx="8343901" cy="361634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defRPr sz="1200" b="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29" name="Slide Number Placeholder 11">
            <a:extLst>
              <a:ext uri="{FF2B5EF4-FFF2-40B4-BE49-F238E27FC236}">
                <a16:creationId xmlns:a16="http://schemas.microsoft.com/office/drawing/2014/main" id="{BD26DF25-99BB-C703-0D99-E597384CB07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811706" y="6324600"/>
            <a:ext cx="208429" cy="228600"/>
          </a:xfrm>
        </p:spPr>
        <p:txBody>
          <a:bodyPr lIns="0" tIns="0" rIns="0" bIns="0" anchor="ctr" anchorCtr="0">
            <a:noAutofit/>
          </a:bodyPr>
          <a:lstStyle>
            <a:lvl1pPr algn="r">
              <a:defRPr sz="1000">
                <a:solidFill>
                  <a:srgbClr val="474747"/>
                </a:solidFill>
              </a:defRPr>
            </a:lvl1pPr>
          </a:lstStyle>
          <a:p>
            <a:fld id="{D16142A5-CEFE-874B-8101-CFF9315223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09F873D-7F04-6E2E-5997-D8F2263B254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1500" y="1676399"/>
            <a:ext cx="3335543" cy="21717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Paste chart that has already been formatted in the chart builder. Please select “Keep Source Formatting” to keep the chart’s correct formatting.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DA7EB683-402C-9466-D20A-AE83AD6984F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28228" y="1676399"/>
            <a:ext cx="3335543" cy="21717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Paste chart that has already been formatted in the chart builder. Please select “Keep Source Formatting” to keep the chart’s correct formatting.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C121BF35-834E-843A-2EE9-B3A4545589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275015" y="1676399"/>
            <a:ext cx="3335543" cy="21717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Paste chart that has already been formatted in the chart builder. Please select “Keep Source Formatting” to keep the chart’s correct formatting.</a:t>
            </a:r>
          </a:p>
        </p:txBody>
      </p:sp>
      <p:pic>
        <p:nvPicPr>
          <p:cNvPr id="4" name="Picture 3" descr="A blue and black logo&#10;&#10;Description automatically generated">
            <a:extLst>
              <a:ext uri="{FF2B5EF4-FFF2-40B4-BE49-F238E27FC236}">
                <a16:creationId xmlns:a16="http://schemas.microsoft.com/office/drawing/2014/main" id="{CE41F34D-6BE8-D4C0-9EA6-BEB020212B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9583" y="6324600"/>
            <a:ext cx="560917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5189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4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pos="732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5" orient="horz" pos="840" userDrawn="1">
          <p15:clr>
            <a:srgbClr val="FBAE40"/>
          </p15:clr>
        </p15:guide>
        <p15:guide id="6" orient="horz" pos="4128" userDrawn="1">
          <p15:clr>
            <a:srgbClr val="FBAE40"/>
          </p15:clr>
        </p15:guide>
        <p15:guide id="7" pos="3840" userDrawn="1">
          <p15:clr>
            <a:srgbClr val="A4A3A4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F5C44C66-7050-C38A-4094-908796A83A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500" y="419100"/>
            <a:ext cx="11049000" cy="914400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2800" b="1">
                <a:solidFill>
                  <a:srgbClr val="333333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0001A7E-B6CF-568F-FFE1-B83F666DFB24}"/>
              </a:ext>
            </a:extLst>
          </p:cNvPr>
          <p:cNvSpPr/>
          <p:nvPr userDrawn="1"/>
        </p:nvSpPr>
        <p:spPr>
          <a:xfrm>
            <a:off x="11811706" y="6324601"/>
            <a:ext cx="380294" cy="2286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5098D488-791B-25F8-DC0E-B911DEC846F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1500" y="6191567"/>
            <a:ext cx="8343901" cy="361634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defRPr sz="1200" b="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20" name="Slide Number Placeholder 11">
            <a:extLst>
              <a:ext uri="{FF2B5EF4-FFF2-40B4-BE49-F238E27FC236}">
                <a16:creationId xmlns:a16="http://schemas.microsoft.com/office/drawing/2014/main" id="{B1A50FC2-9459-463A-F387-3A2C8A21EBA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811706" y="6324600"/>
            <a:ext cx="208429" cy="228600"/>
          </a:xfrm>
        </p:spPr>
        <p:txBody>
          <a:bodyPr lIns="0" tIns="0" rIns="0" bIns="0" anchor="ctr" anchorCtr="0">
            <a:noAutofit/>
          </a:bodyPr>
          <a:lstStyle>
            <a:lvl1pPr algn="r">
              <a:defRPr sz="1000">
                <a:solidFill>
                  <a:srgbClr val="474747"/>
                </a:solidFill>
              </a:defRPr>
            </a:lvl1pPr>
          </a:lstStyle>
          <a:p>
            <a:fld id="{D16142A5-CEFE-874B-8101-CFF9315223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90FF299A-68A1-FB1E-3DD3-9B8EC371086B}"/>
              </a:ext>
            </a:extLst>
          </p:cNvPr>
          <p:cNvSpPr>
            <a:spLocks noGrp="1"/>
          </p:cNvSpPr>
          <p:nvPr>
            <p:ph type="media" sz="quarter" idx="18"/>
          </p:nvPr>
        </p:nvSpPr>
        <p:spPr>
          <a:xfrm>
            <a:off x="2522537" y="1658938"/>
            <a:ext cx="7146925" cy="390525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media</a:t>
            </a:r>
            <a:endParaRPr lang="en-US" dirty="0"/>
          </a:p>
        </p:txBody>
      </p:sp>
      <p:pic>
        <p:nvPicPr>
          <p:cNvPr id="2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D1FB56A2-CA1D-C0A0-ACAD-64B5AD15962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9583" y="6324600"/>
            <a:ext cx="560917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2366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4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pos="732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5" orient="horz" pos="840" userDrawn="1">
          <p15:clr>
            <a:srgbClr val="FBAE40"/>
          </p15:clr>
        </p15:guide>
        <p15:guide id="6" orient="horz" pos="4128" userDrawn="1">
          <p15:clr>
            <a:srgbClr val="FBAE40"/>
          </p15:clr>
        </p15:guide>
        <p15:guide id="7" pos="3840" userDrawn="1">
          <p15:clr>
            <a:srgbClr val="A4A3A4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6864C8F1-5D58-05BE-80F6-E3904C624A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1500" y="1676401"/>
            <a:ext cx="11049000" cy="616225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600"/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Please use the shortcut Ctrl + Alt + V + Unformatted Text (Windows) or Command + Option + Shift + V (Mac) to paste only plain text to match the template’s style.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DC3096F-36EB-1CE0-5214-7A8BBC7A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500" y="419100"/>
            <a:ext cx="11049000" cy="914400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2800" b="1">
                <a:solidFill>
                  <a:srgbClr val="333333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2" name="Text Placeholder 14">
            <a:extLst>
              <a:ext uri="{FF2B5EF4-FFF2-40B4-BE49-F238E27FC236}">
                <a16:creationId xmlns:a16="http://schemas.microsoft.com/office/drawing/2014/main" id="{73FCD331-5B54-D599-F42E-2ADDBFD72D0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1500" y="6191567"/>
            <a:ext cx="8343901" cy="361634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defRPr sz="1200" b="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Source:</a:t>
            </a:r>
          </a:p>
        </p:txBody>
      </p:sp>
      <p:pic>
        <p:nvPicPr>
          <p:cNvPr id="4" name="Picture 3" descr="A blue and black logo&#10;&#10;Description automatically generated">
            <a:extLst>
              <a:ext uri="{FF2B5EF4-FFF2-40B4-BE49-F238E27FC236}">
                <a16:creationId xmlns:a16="http://schemas.microsoft.com/office/drawing/2014/main" id="{8844D000-F659-1242-A095-26DE484BED7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9583" y="6324600"/>
            <a:ext cx="560917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1893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4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pos="732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5" orient="horz" pos="840" userDrawn="1">
          <p15:clr>
            <a:srgbClr val="FBAE40"/>
          </p15:clr>
        </p15:guide>
        <p15:guide id="6" orient="horz" pos="4128" userDrawn="1">
          <p15:clr>
            <a:srgbClr val="FBAE40"/>
          </p15:clr>
        </p15:guide>
        <p15:guide id="7" pos="3840" userDrawn="1">
          <p15:clr>
            <a:srgbClr val="A4A3A4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2DBC09C7-A1EB-21C0-173D-A8D5C0D02171}"/>
              </a:ext>
            </a:extLst>
          </p:cNvPr>
          <p:cNvSpPr txBox="1"/>
          <p:nvPr userDrawn="1"/>
        </p:nvSpPr>
        <p:spPr>
          <a:xfrm>
            <a:off x="6996224" y="6198453"/>
            <a:ext cx="4547398" cy="18493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 fontAlgn="base"/>
            <a:r>
              <a:rPr lang="en-US" sz="1125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independent source for health policy research, polling, and news.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0F22806-66F0-C1C0-408E-0E8E8F4A5022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801367" y="6108322"/>
            <a:ext cx="2743200" cy="262532"/>
          </a:xfrm>
        </p:spPr>
        <p:txBody>
          <a:bodyPr lIns="0" tIns="0" rIns="0" bIns="0" anchor="b" anchorCtr="0">
            <a:noAutofit/>
          </a:bodyPr>
          <a:lstStyle>
            <a:lvl1pPr>
              <a:defRPr sz="1200">
                <a:solidFill>
                  <a:srgbClr val="333333"/>
                </a:solidFill>
              </a:defRPr>
            </a:lvl1pPr>
          </a:lstStyle>
          <a:p>
            <a:fld id="{D1DCBAD8-0ADD-4D46-91F2-3CEDF578717B}" type="datetime4">
              <a:rPr lang="en-US" smtClean="0"/>
              <a:t>November 18, 2024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1D43E4F-0489-F004-A4D5-E7A1420BA49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9879" y="1143000"/>
            <a:ext cx="9144000" cy="1239832"/>
          </a:xfrm>
        </p:spPr>
        <p:txBody>
          <a:bodyPr lIns="0" tIns="0" rIns="0" bIns="0" anchor="b">
            <a:noAutofit/>
          </a:bodyPr>
          <a:lstStyle>
            <a:lvl1pPr algn="l">
              <a:lnSpc>
                <a:spcPct val="100000"/>
              </a:lnSpc>
              <a:defRPr sz="42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Title. Please Keep It to Two Lines, if Possible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B9D05691-D4CC-25CA-4FD9-AE0F2026393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9879" y="2567402"/>
            <a:ext cx="9144000" cy="392304"/>
          </a:xfrm>
        </p:spPr>
        <p:txBody>
          <a:bodyPr wrap="none" lIns="0" tIns="0" r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25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2" name="Text Placeholder 29">
            <a:extLst>
              <a:ext uri="{FF2B5EF4-FFF2-40B4-BE49-F238E27FC236}">
                <a16:creationId xmlns:a16="http://schemas.microsoft.com/office/drawing/2014/main" id="{C42B4BB7-032E-76FD-7442-A5F84883FE0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89879" y="3484821"/>
            <a:ext cx="3817937" cy="22859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Author Name</a:t>
            </a:r>
          </a:p>
        </p:txBody>
      </p:sp>
      <p:sp>
        <p:nvSpPr>
          <p:cNvPr id="13" name="Text Placeholder 29">
            <a:extLst>
              <a:ext uri="{FF2B5EF4-FFF2-40B4-BE49-F238E27FC236}">
                <a16:creationId xmlns:a16="http://schemas.microsoft.com/office/drawing/2014/main" id="{34D0D021-8F19-C8E7-471E-0713F68096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89879" y="3817171"/>
            <a:ext cx="3817937" cy="22859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98ACFAB1-B630-F1E7-7662-37170B8CEA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54298" y="5858464"/>
            <a:ext cx="627436" cy="255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1681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F2704B7-3813-3C73-DF9F-5DDACB8898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854297" y="5857678"/>
            <a:ext cx="629412" cy="25603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69F5010-1BD6-16FC-99E2-492CC0A35117}"/>
              </a:ext>
            </a:extLst>
          </p:cNvPr>
          <p:cNvSpPr txBox="1"/>
          <p:nvPr userDrawn="1"/>
        </p:nvSpPr>
        <p:spPr>
          <a:xfrm>
            <a:off x="6996224" y="6198453"/>
            <a:ext cx="4547398" cy="18493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 fontAlgn="base"/>
            <a:r>
              <a:rPr lang="en-US" sz="1125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independent source for health policy research, polling, and news.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E7008F-33BF-5E3D-6B89-E232FCB782B3}"/>
              </a:ext>
            </a:extLst>
          </p:cNvPr>
          <p:cNvSpPr txBox="1"/>
          <p:nvPr userDrawn="1"/>
        </p:nvSpPr>
        <p:spPr>
          <a:xfrm>
            <a:off x="809736" y="6198453"/>
            <a:ext cx="4547398" cy="18493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 fontAlgn="base"/>
            <a:r>
              <a:rPr lang="en-US" sz="1125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KFF.org</a:t>
            </a:r>
          </a:p>
        </p:txBody>
      </p:sp>
    </p:spTree>
    <p:extLst>
      <p:ext uri="{BB962C8B-B14F-4D97-AF65-F5344CB8AC3E}">
        <p14:creationId xmlns:p14="http://schemas.microsoft.com/office/powerpoint/2010/main" val="20430624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bg>
      <p:bgPr>
        <a:solidFill>
          <a:srgbClr val="E6ED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511AFA4-9614-18BE-D330-40803A00D51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9879" y="1143000"/>
            <a:ext cx="9144000" cy="1239832"/>
          </a:xfrm>
        </p:spPr>
        <p:txBody>
          <a:bodyPr lIns="0" tIns="0" rIns="0" bIns="0" anchor="b">
            <a:noAutofit/>
          </a:bodyPr>
          <a:lstStyle>
            <a:lvl1pPr algn="l">
              <a:lnSpc>
                <a:spcPct val="100000"/>
              </a:lnSpc>
              <a:defRPr sz="42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Section Title. Please Keep It to Two Lines, if Possible</a:t>
            </a:r>
          </a:p>
        </p:txBody>
      </p:sp>
    </p:spTree>
    <p:extLst>
      <p:ext uri="{BB962C8B-B14F-4D97-AF65-F5344CB8AC3E}">
        <p14:creationId xmlns:p14="http://schemas.microsoft.com/office/powerpoint/2010/main" val="2603885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bg>
      <p:bgPr>
        <a:solidFill>
          <a:srgbClr val="E6ED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A0DE8274-796C-1B70-F3B5-17CCF1FA914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9879" y="1422653"/>
            <a:ext cx="1663954" cy="392304"/>
          </a:xfrm>
        </p:spPr>
        <p:txBody>
          <a:bodyPr wrap="none" lIns="0" tIns="0" r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spc="100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CONTENTS</a:t>
            </a:r>
          </a:p>
        </p:txBody>
      </p:sp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EBE7F782-E490-AECF-74D8-F1ABB5875B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9583" y="6324600"/>
            <a:ext cx="560917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505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Bar_Bran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6864C8F1-5D58-05BE-80F6-E3904C624A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29100" y="742950"/>
            <a:ext cx="7391400" cy="5240755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60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EAE154-6F91-F45C-C153-9D6A6C0466E8}"/>
              </a:ext>
            </a:extLst>
          </p:cNvPr>
          <p:cNvSpPr/>
          <p:nvPr userDrawn="1"/>
        </p:nvSpPr>
        <p:spPr>
          <a:xfrm>
            <a:off x="11811706" y="6324601"/>
            <a:ext cx="380294" cy="2286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Slide Number Placeholder 11">
            <a:extLst>
              <a:ext uri="{FF2B5EF4-FFF2-40B4-BE49-F238E27FC236}">
                <a16:creationId xmlns:a16="http://schemas.microsoft.com/office/drawing/2014/main" id="{E13C4A9F-3861-C2D7-A0A6-5AE372C53F8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815508" y="6324600"/>
            <a:ext cx="208429" cy="228600"/>
          </a:xfrm>
        </p:spPr>
        <p:txBody>
          <a:bodyPr lIns="0" tIns="0" rIns="0" bIns="0" anchor="ctr" anchorCtr="0">
            <a:noAutofit/>
          </a:bodyPr>
          <a:lstStyle>
            <a:lvl1pPr algn="r">
              <a:defRPr sz="1000">
                <a:solidFill>
                  <a:srgbClr val="474747"/>
                </a:solidFill>
              </a:defRPr>
            </a:lvl1pPr>
          </a:lstStyle>
          <a:p>
            <a:fld id="{D16142A5-CEFE-874B-8101-CFF9315223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21735FE-1BFB-80F5-9642-183838ABFDF1}"/>
              </a:ext>
            </a:extLst>
          </p:cNvPr>
          <p:cNvSpPr/>
          <p:nvPr userDrawn="1"/>
        </p:nvSpPr>
        <p:spPr>
          <a:xfrm>
            <a:off x="0" y="0"/>
            <a:ext cx="3657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DC3096F-36EB-1CE0-5214-7A8BBC7A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500" y="2064544"/>
            <a:ext cx="2706510" cy="9144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ct val="100000"/>
              </a:lnSpc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</a:t>
            </a:r>
            <a:br>
              <a:rPr lang="en-US" dirty="0"/>
            </a:br>
            <a:r>
              <a:rPr lang="en-US" dirty="0"/>
              <a:t>edit title</a:t>
            </a:r>
          </a:p>
        </p:txBody>
      </p:sp>
      <p:sp>
        <p:nvSpPr>
          <p:cNvPr id="3" name="Text Placeholder 14">
            <a:extLst>
              <a:ext uri="{FF2B5EF4-FFF2-40B4-BE49-F238E27FC236}">
                <a16:creationId xmlns:a16="http://schemas.microsoft.com/office/drawing/2014/main" id="{C68F04D9-1652-911A-94D3-C83AF4292F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1500" y="3321839"/>
            <a:ext cx="2706510" cy="1471617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6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Please use the shortcut Ctrl + Alt + V + Unformatted Text (Windows) or Command + Option + Shift + V (Mac) to paste only plain text to match the template’s style.</a:t>
            </a:r>
          </a:p>
        </p:txBody>
      </p:sp>
      <p:pic>
        <p:nvPicPr>
          <p:cNvPr id="4" name="Picture 3" descr="A blue and black logo&#10;&#10;Description automatically generated">
            <a:extLst>
              <a:ext uri="{FF2B5EF4-FFF2-40B4-BE49-F238E27FC236}">
                <a16:creationId xmlns:a16="http://schemas.microsoft.com/office/drawing/2014/main" id="{C1E8DF7D-81F4-7018-2B2F-5ADD5FA9351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9583" y="6324600"/>
            <a:ext cx="560917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8952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4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pos="732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5" orient="horz" pos="840" userDrawn="1">
          <p15:clr>
            <a:srgbClr val="FBAE40"/>
          </p15:clr>
        </p15:guide>
        <p15:guide id="6" orient="horz" pos="4128" userDrawn="1">
          <p15:clr>
            <a:srgbClr val="FBAE40"/>
          </p15:clr>
        </p15:guide>
        <p15:guide id="7" pos="3840" userDrawn="1">
          <p15:clr>
            <a:srgbClr val="A4A3A4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_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6864C8F1-5D58-05BE-80F6-E3904C624A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1500" y="1676401"/>
            <a:ext cx="11049000" cy="4307304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60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Please use the shortcut Ctrl + Alt + V + Unformatted Text (Windows) or Command + Option + Shift + V (Mac) to paste only plain text to match the template’s style.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DC3096F-36EB-1CE0-5214-7A8BBC7A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500" y="419100"/>
            <a:ext cx="11049000" cy="914400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2800" b="1">
                <a:solidFill>
                  <a:srgbClr val="333333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EAE154-6F91-F45C-C153-9D6A6C0466E8}"/>
              </a:ext>
            </a:extLst>
          </p:cNvPr>
          <p:cNvSpPr/>
          <p:nvPr userDrawn="1"/>
        </p:nvSpPr>
        <p:spPr>
          <a:xfrm>
            <a:off x="11811706" y="6324601"/>
            <a:ext cx="380294" cy="2286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Slide Number Placeholder 11">
            <a:extLst>
              <a:ext uri="{FF2B5EF4-FFF2-40B4-BE49-F238E27FC236}">
                <a16:creationId xmlns:a16="http://schemas.microsoft.com/office/drawing/2014/main" id="{E13C4A9F-3861-C2D7-A0A6-5AE372C53F8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815508" y="6324600"/>
            <a:ext cx="208429" cy="228600"/>
          </a:xfrm>
        </p:spPr>
        <p:txBody>
          <a:bodyPr lIns="0" tIns="0" rIns="0" bIns="0" anchor="ctr" anchorCtr="0">
            <a:noAutofit/>
          </a:bodyPr>
          <a:lstStyle>
            <a:lvl1pPr algn="r">
              <a:defRPr sz="1000">
                <a:solidFill>
                  <a:srgbClr val="474747"/>
                </a:solidFill>
              </a:defRPr>
            </a:lvl1pPr>
          </a:lstStyle>
          <a:p>
            <a:fld id="{D16142A5-CEFE-874B-8101-CFF9315223E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1E227DF8-3E36-E811-FC5B-BE6EE28D4C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9583" y="6324600"/>
            <a:ext cx="560917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3474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4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pos="732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5" orient="horz" pos="840" userDrawn="1">
          <p15:clr>
            <a:srgbClr val="FBAE40"/>
          </p15:clr>
        </p15:guide>
        <p15:guide id="6" orient="horz" pos="4128" userDrawn="1">
          <p15:clr>
            <a:srgbClr val="FBAE40"/>
          </p15:clr>
        </p15:guide>
        <p15:guide id="7" pos="3840" userDrawn="1">
          <p15:clr>
            <a:srgbClr val="A4A3A4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_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6BAA0-CD18-96F5-514B-1E4DAAB630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500" y="419100"/>
            <a:ext cx="11049000" cy="914400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2800" b="1">
                <a:solidFill>
                  <a:srgbClr val="333333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72F273B-D354-8E7F-262A-F3A7D09131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1500" y="1676400"/>
            <a:ext cx="5015850" cy="4307303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600"/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Please use the shortcut Ctrl + Alt + V + Unformatted Text (Windows) or Command + Option + Shift + V (Mac) to paste only plain text to match the template’s style.</a:t>
            </a:r>
          </a:p>
          <a:p>
            <a:pPr lvl="0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4E39E93-2402-DC12-8F56-2A76C64F5322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676400"/>
            <a:ext cx="0" cy="4307303"/>
          </a:xfrm>
          <a:prstGeom prst="line">
            <a:avLst/>
          </a:prstGeom>
          <a:ln w="6350">
            <a:solidFill>
              <a:srgbClr val="4747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A93C033F-3F13-A63F-274E-224721D03DC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12082" y="1676400"/>
            <a:ext cx="5015850" cy="4307303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600"/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B36F9A2-D9B8-1347-0843-9D48CC1B7A21}"/>
              </a:ext>
            </a:extLst>
          </p:cNvPr>
          <p:cNvSpPr/>
          <p:nvPr userDrawn="1"/>
        </p:nvSpPr>
        <p:spPr>
          <a:xfrm>
            <a:off x="11811706" y="6324601"/>
            <a:ext cx="380294" cy="2286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Slide Number Placeholder 11">
            <a:extLst>
              <a:ext uri="{FF2B5EF4-FFF2-40B4-BE49-F238E27FC236}">
                <a16:creationId xmlns:a16="http://schemas.microsoft.com/office/drawing/2014/main" id="{368068CA-783B-8A3A-3F2F-8AE2851CB9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811706" y="6324600"/>
            <a:ext cx="208429" cy="228600"/>
          </a:xfrm>
        </p:spPr>
        <p:txBody>
          <a:bodyPr lIns="0" tIns="0" rIns="0" bIns="0" anchor="ctr" anchorCtr="0">
            <a:noAutofit/>
          </a:bodyPr>
          <a:lstStyle>
            <a:lvl1pPr algn="r">
              <a:defRPr sz="1000">
                <a:solidFill>
                  <a:srgbClr val="474747"/>
                </a:solidFill>
              </a:defRPr>
            </a:lvl1pPr>
          </a:lstStyle>
          <a:p>
            <a:fld id="{D16142A5-CEFE-874B-8101-CFF9315223E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 descr="A blue and black logo&#10;&#10;Description automatically generated">
            <a:extLst>
              <a:ext uri="{FF2B5EF4-FFF2-40B4-BE49-F238E27FC236}">
                <a16:creationId xmlns:a16="http://schemas.microsoft.com/office/drawing/2014/main" id="{DEAF2C15-E059-8A32-7D14-FAA5E0E5909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9583" y="6324600"/>
            <a:ext cx="560917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0887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4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pos="732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5" orient="horz" pos="840" userDrawn="1">
          <p15:clr>
            <a:srgbClr val="FBAE40"/>
          </p15:clr>
        </p15:guide>
        <p15:guide id="6" orient="horz" pos="4128" userDrawn="1">
          <p15:clr>
            <a:srgbClr val="FBAE40"/>
          </p15:clr>
        </p15:guide>
        <p15:guide id="7" pos="3840" userDrawn="1">
          <p15:clr>
            <a:srgbClr val="A4A3A4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_two bulle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72F273B-D354-8E7F-262A-F3A7D09131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1500" y="1676400"/>
            <a:ext cx="5015850" cy="4307303"/>
          </a:xfrm>
        </p:spPr>
        <p:txBody>
          <a:bodyPr lIns="0" tIns="0" rIns="0" bIns="0">
            <a:no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Please use the shortcut Ctrl + Alt + V + Unformatted Text (Windows) or Command + Option + Shift + V (Mac) to paste only plain text to match the template’s style.</a:t>
            </a:r>
          </a:p>
          <a:p>
            <a:pPr lvl="0"/>
            <a:r>
              <a:rPr lang="en-US" dirty="0"/>
              <a:t>Item 2</a:t>
            </a:r>
          </a:p>
          <a:p>
            <a:pPr lvl="0"/>
            <a:r>
              <a:rPr lang="en-US" dirty="0"/>
              <a:t>Item 3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4E39E93-2402-DC12-8F56-2A76C64F5322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676400"/>
            <a:ext cx="0" cy="4307303"/>
          </a:xfrm>
          <a:prstGeom prst="line">
            <a:avLst/>
          </a:prstGeom>
          <a:ln w="6350">
            <a:solidFill>
              <a:srgbClr val="4747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CC5D2B17-C191-B5A7-A230-B8472D08DC1E}"/>
              </a:ext>
            </a:extLst>
          </p:cNvPr>
          <p:cNvSpPr/>
          <p:nvPr userDrawn="1"/>
        </p:nvSpPr>
        <p:spPr>
          <a:xfrm>
            <a:off x="11811706" y="6324601"/>
            <a:ext cx="380294" cy="2286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Slide Number Placeholder 11">
            <a:extLst>
              <a:ext uri="{FF2B5EF4-FFF2-40B4-BE49-F238E27FC236}">
                <a16:creationId xmlns:a16="http://schemas.microsoft.com/office/drawing/2014/main" id="{C8F42825-8590-B9CB-EBDA-73BA4A61EAE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811706" y="6324600"/>
            <a:ext cx="208429" cy="228600"/>
          </a:xfrm>
        </p:spPr>
        <p:txBody>
          <a:bodyPr lIns="0" tIns="0" rIns="0" bIns="0" anchor="ctr" anchorCtr="0">
            <a:noAutofit/>
          </a:bodyPr>
          <a:lstStyle>
            <a:lvl1pPr algn="r">
              <a:defRPr sz="1000">
                <a:solidFill>
                  <a:srgbClr val="474747"/>
                </a:solidFill>
              </a:defRPr>
            </a:lvl1pPr>
          </a:lstStyle>
          <a:p>
            <a:fld id="{D16142A5-CEFE-874B-8101-CFF9315223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68D98B-9559-5E1E-54F3-C3A6EE2440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500" y="419100"/>
            <a:ext cx="11049000" cy="914400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2800" b="1">
                <a:solidFill>
                  <a:srgbClr val="333333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C72F91D3-1491-41B9-4289-DF48860DAC8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12082" y="1676400"/>
            <a:ext cx="5015850" cy="4307303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600">
                <a:solidFill>
                  <a:srgbClr val="333333"/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1000"/>
              </a:spcBef>
              <a:buSzPct val="90000"/>
              <a:buFont typeface="System Font Regular"/>
              <a:buChar char="–"/>
              <a:defRPr sz="1600">
                <a:solidFill>
                  <a:srgbClr val="333333"/>
                </a:solidFill>
              </a:defRPr>
            </a:lvl2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Please use the shortcut Ctrl + Alt + V + Unformatted Text (Windows) or Command + Option + Shift + V (Mac) to paste only plain text to match the template’s style.</a:t>
            </a:r>
          </a:p>
          <a:p>
            <a:pPr lvl="1"/>
            <a:r>
              <a:rPr lang="en-US" dirty="0"/>
              <a:t>Item 1</a:t>
            </a:r>
          </a:p>
          <a:p>
            <a:pPr lvl="1"/>
            <a:r>
              <a:rPr lang="en-US" dirty="0"/>
              <a:t>Item 2</a:t>
            </a:r>
          </a:p>
          <a:p>
            <a:pPr lvl="1"/>
            <a:r>
              <a:rPr lang="en-US" dirty="0"/>
              <a:t>Item 3</a:t>
            </a:r>
          </a:p>
        </p:txBody>
      </p:sp>
      <p:pic>
        <p:nvPicPr>
          <p:cNvPr id="7" name="Picture 6" descr="A blue and black logo&#10;&#10;Description automatically generated">
            <a:extLst>
              <a:ext uri="{FF2B5EF4-FFF2-40B4-BE49-F238E27FC236}">
                <a16:creationId xmlns:a16="http://schemas.microsoft.com/office/drawing/2014/main" id="{14368A13-8529-B2BF-5BA4-AEA3CF03C5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9583" y="6324600"/>
            <a:ext cx="560917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0450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4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pos="732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5" orient="horz" pos="840" userDrawn="1">
          <p15:clr>
            <a:srgbClr val="FBAE40"/>
          </p15:clr>
        </p15:guide>
        <p15:guide id="6" orient="horz" pos="4128" userDrawn="1">
          <p15:clr>
            <a:srgbClr val="FBAE40"/>
          </p15:clr>
        </p15:guide>
        <p15:guide id="7" pos="3840" userDrawn="1">
          <p15:clr>
            <a:srgbClr val="A4A3A4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_two highlighted colum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72F273B-D354-8E7F-262A-F3A7D09131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1500" y="2766063"/>
            <a:ext cx="5015850" cy="388617"/>
          </a:xfrm>
          <a:solidFill>
            <a:schemeClr val="accent2"/>
          </a:solidFill>
        </p:spPr>
        <p:txBody>
          <a:bodyPr lIns="91440" tIns="73152" rIns="91440" bIns="73152">
            <a:noAutofit/>
          </a:bodyPr>
          <a:lstStyle>
            <a:lvl1pPr algn="ctr">
              <a:lnSpc>
                <a:spcPct val="100000"/>
              </a:lnSpc>
              <a:defRPr sz="1600" b="1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Header 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4E39E93-2402-DC12-8F56-2A76C64F5322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766062"/>
            <a:ext cx="0" cy="3217641"/>
          </a:xfrm>
          <a:prstGeom prst="line">
            <a:avLst/>
          </a:prstGeom>
          <a:ln w="6350">
            <a:solidFill>
              <a:srgbClr val="4747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EB36F9A2-D9B8-1347-0843-9D48CC1B7A21}"/>
              </a:ext>
            </a:extLst>
          </p:cNvPr>
          <p:cNvSpPr/>
          <p:nvPr userDrawn="1"/>
        </p:nvSpPr>
        <p:spPr>
          <a:xfrm>
            <a:off x="11811706" y="6324601"/>
            <a:ext cx="380294" cy="2286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Slide Number Placeholder 11">
            <a:extLst>
              <a:ext uri="{FF2B5EF4-FFF2-40B4-BE49-F238E27FC236}">
                <a16:creationId xmlns:a16="http://schemas.microsoft.com/office/drawing/2014/main" id="{368068CA-783B-8A3A-3F2F-8AE2851CB9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811706" y="6324600"/>
            <a:ext cx="208429" cy="228600"/>
          </a:xfrm>
        </p:spPr>
        <p:txBody>
          <a:bodyPr lIns="0" tIns="0" rIns="0" bIns="0" anchor="ctr" anchorCtr="0">
            <a:noAutofit/>
          </a:bodyPr>
          <a:lstStyle>
            <a:lvl1pPr algn="r">
              <a:defRPr sz="1000">
                <a:solidFill>
                  <a:srgbClr val="474747"/>
                </a:solidFill>
              </a:defRPr>
            </a:lvl1pPr>
          </a:lstStyle>
          <a:p>
            <a:fld id="{D16142A5-CEFE-874B-8101-CFF9315223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710F0541-374C-FEF8-C7EA-2DD6B17A818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1500" y="1676401"/>
            <a:ext cx="11049000" cy="746760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600">
                <a:solidFill>
                  <a:srgbClr val="333333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Please use the shortcut Ctrl + Alt + V + Unformatted Text (Windows) or Command + Option + Shift + V (Mac) to paste only plain text to match the template’s style.</a:t>
            </a:r>
          </a:p>
        </p:txBody>
      </p:sp>
      <p:sp>
        <p:nvSpPr>
          <p:cNvPr id="11" name="Text Placeholder 14">
            <a:extLst>
              <a:ext uri="{FF2B5EF4-FFF2-40B4-BE49-F238E27FC236}">
                <a16:creationId xmlns:a16="http://schemas.microsoft.com/office/drawing/2014/main" id="{A9BDC87F-9174-F3B1-9895-FF63CF5156E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5612" y="3348990"/>
            <a:ext cx="5015850" cy="2634713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400"/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3A3CE7A3-EDFB-DFF8-4AE4-CCA86AC8E33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606539" y="2766063"/>
            <a:ext cx="5032817" cy="388617"/>
          </a:xfrm>
          <a:solidFill>
            <a:schemeClr val="accent2"/>
          </a:solidFill>
        </p:spPr>
        <p:txBody>
          <a:bodyPr lIns="91440" tIns="73152" rIns="91440" bIns="73152">
            <a:noAutofit/>
          </a:bodyPr>
          <a:lstStyle>
            <a:lvl1pPr algn="ctr">
              <a:lnSpc>
                <a:spcPct val="100000"/>
              </a:lnSpc>
              <a:defRPr sz="1600" b="1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42708A76-2016-602D-305A-6FBD7D13DC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00651" y="3348990"/>
            <a:ext cx="5032821" cy="2634713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400"/>
            </a:lvl1pPr>
            <a:lvl2pPr>
              <a:lnSpc>
                <a:spcPct val="100000"/>
              </a:lnSpc>
              <a:defRPr sz="1600"/>
            </a:lvl2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0800DEC-F1CD-2D84-D0D5-98EC1113EB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500" y="419100"/>
            <a:ext cx="11049000" cy="914400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2800" b="1">
                <a:solidFill>
                  <a:srgbClr val="333333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2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743FBED8-D61F-4452-975A-84FE26C1F1F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9583" y="6324600"/>
            <a:ext cx="560917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653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4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pos="732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5" orient="horz" pos="840" userDrawn="1">
          <p15:clr>
            <a:srgbClr val="FBAE40"/>
          </p15:clr>
        </p15:guide>
        <p15:guide id="6" orient="horz" pos="4128" userDrawn="1">
          <p15:clr>
            <a:srgbClr val="FBAE40"/>
          </p15:clr>
        </p15:guide>
        <p15:guide id="7" pos="384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6B87AF-E488-68F9-1139-E931BDD7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7101C-98CB-1B6C-5084-4094018ED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3FC9E-C9A1-B582-F575-41F3E1CEB4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81CC558-7211-384A-9880-A15D09F84D1C}" type="datetime4">
              <a:rPr lang="en-US" smtClean="0"/>
              <a:t>November 18,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B96EB-B9A6-936F-813F-F93B818E6D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8D435-48B5-EF6B-2BC4-130D9EA945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16142A5-CEFE-874B-8101-CFF9315223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256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69" r:id="rId2"/>
    <p:sldLayoutId id="2147483697" r:id="rId3"/>
    <p:sldLayoutId id="2147483683" r:id="rId4"/>
    <p:sldLayoutId id="2147483707" r:id="rId5"/>
    <p:sldLayoutId id="2147483702" r:id="rId6"/>
    <p:sldLayoutId id="2147483686" r:id="rId7"/>
    <p:sldLayoutId id="2147483692" r:id="rId8"/>
    <p:sldLayoutId id="2147483709" r:id="rId9"/>
    <p:sldLayoutId id="2147483689" r:id="rId10"/>
    <p:sldLayoutId id="2147483710" r:id="rId11"/>
    <p:sldLayoutId id="2147483695" r:id="rId12"/>
    <p:sldLayoutId id="2147483681" r:id="rId13"/>
    <p:sldLayoutId id="2147483687" r:id="rId14"/>
    <p:sldLayoutId id="2147483690" r:id="rId15"/>
    <p:sldLayoutId id="2147483688" r:id="rId16"/>
    <p:sldLayoutId id="2147483691" r:id="rId17"/>
    <p:sldLayoutId id="2147483694" r:id="rId18"/>
    <p:sldLayoutId id="2147483698" r:id="rId19"/>
    <p:sldLayoutId id="2147483696" r:id="rId20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rgbClr val="33333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kern="1200">
          <a:solidFill>
            <a:srgbClr val="33333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ff.org/medicaid/issue-brief/status-of-state-medicaid-expansion-decisions-interactive-map/" TargetMode="Externa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875309E-22A4-C921-8571-9204FA95B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of State Medicaid Expansion Decisions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173813-F0FD-39E6-4EF5-F9D6ECA984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1500" y="6191567"/>
            <a:ext cx="9803771" cy="361634"/>
          </a:xfrm>
        </p:spPr>
        <p:txBody>
          <a:bodyPr/>
          <a:lstStyle/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NOTES: Current status for each state is based on KFF tracking and analysis of state activity. See link below for additional state-specific notes. 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SOURCE: “Status of State Medicaid Expansion Decisions: Interactive Map,” 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  <a:hlinkClick r:id="rId2"/>
              </a:rPr>
              <a:t>https://www.kff.org/medicaid/issue-brief/status-of-state-medicaid-expansion-decisions-interactive-map/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6A3832A-E424-482D-5C03-731372787B72}"/>
              </a:ext>
            </a:extLst>
          </p:cNvPr>
          <p:cNvGrpSpPr>
            <a:grpSpLocks noChangeAspect="1"/>
          </p:cNvGrpSpPr>
          <p:nvPr/>
        </p:nvGrpSpPr>
        <p:grpSpPr>
          <a:xfrm>
            <a:off x="1807514" y="1125500"/>
            <a:ext cx="8366309" cy="4628984"/>
            <a:chOff x="928895" y="973956"/>
            <a:chExt cx="7807118" cy="4319588"/>
          </a:xfrm>
        </p:grpSpPr>
        <p:sp>
          <p:nvSpPr>
            <p:cNvPr id="7" name="Shape - Wyoming">
              <a:extLst>
                <a:ext uri="{FF2B5EF4-FFF2-40B4-BE49-F238E27FC236}">
                  <a16:creationId xmlns:a16="http://schemas.microsoft.com/office/drawing/2014/main" id="{5C7BD3DC-D6A8-F023-85D0-312462D2A69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87648" y="1847081"/>
              <a:ext cx="896939" cy="720725"/>
            </a:xfrm>
            <a:custGeom>
              <a:avLst/>
              <a:gdLst>
                <a:gd name="T0" fmla="*/ 2147483647 w 567"/>
                <a:gd name="T1" fmla="*/ 0 h 463"/>
                <a:gd name="T2" fmla="*/ 2147483647 w 567"/>
                <a:gd name="T3" fmla="*/ 2147483647 h 463"/>
                <a:gd name="T4" fmla="*/ 0 w 567"/>
                <a:gd name="T5" fmla="*/ 2147483647 h 463"/>
                <a:gd name="T6" fmla="*/ 2147483647 w 567"/>
                <a:gd name="T7" fmla="*/ 2147483647 h 463"/>
                <a:gd name="T8" fmla="*/ 2147483647 w 567"/>
                <a:gd name="T9" fmla="*/ 2147483647 h 463"/>
                <a:gd name="T10" fmla="*/ 2147483647 w 567"/>
                <a:gd name="T11" fmla="*/ 2147483647 h 463"/>
                <a:gd name="T12" fmla="*/ 2147483647 w 567"/>
                <a:gd name="T13" fmla="*/ 0 h 4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67"/>
                <a:gd name="T22" fmla="*/ 0 h 463"/>
                <a:gd name="T23" fmla="*/ 567 w 567"/>
                <a:gd name="T24" fmla="*/ 463 h 4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67" h="463">
                  <a:moveTo>
                    <a:pt x="55" y="0"/>
                  </a:moveTo>
                  <a:lnTo>
                    <a:pt x="35" y="172"/>
                  </a:lnTo>
                  <a:lnTo>
                    <a:pt x="0" y="420"/>
                  </a:lnTo>
                  <a:lnTo>
                    <a:pt x="164" y="433"/>
                  </a:lnTo>
                  <a:lnTo>
                    <a:pt x="547" y="463"/>
                  </a:lnTo>
                  <a:lnTo>
                    <a:pt x="567" y="47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B588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8" name="Shape - Wisconsin">
              <a:extLst>
                <a:ext uri="{FF2B5EF4-FFF2-40B4-BE49-F238E27FC236}">
                  <a16:creationId xmlns:a16="http://schemas.microsoft.com/office/drawing/2014/main" id="{A19E5150-6A80-85B1-D52C-B7EA0D29CD6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975223" y="1535931"/>
              <a:ext cx="654051" cy="752475"/>
            </a:xfrm>
            <a:custGeom>
              <a:avLst/>
              <a:gdLst>
                <a:gd name="T0" fmla="*/ 30 w 415"/>
                <a:gd name="T1" fmla="*/ 33 h 484"/>
                <a:gd name="T2" fmla="*/ 61 w 415"/>
                <a:gd name="T3" fmla="*/ 28 h 484"/>
                <a:gd name="T4" fmla="*/ 90 w 415"/>
                <a:gd name="T5" fmla="*/ 28 h 484"/>
                <a:gd name="T6" fmla="*/ 107 w 415"/>
                <a:gd name="T7" fmla="*/ 0 h 484"/>
                <a:gd name="T8" fmla="*/ 121 w 415"/>
                <a:gd name="T9" fmla="*/ 36 h 484"/>
                <a:gd name="T10" fmla="*/ 166 w 415"/>
                <a:gd name="T11" fmla="*/ 36 h 484"/>
                <a:gd name="T12" fmla="*/ 189 w 415"/>
                <a:gd name="T13" fmla="*/ 68 h 484"/>
                <a:gd name="T14" fmla="*/ 236 w 415"/>
                <a:gd name="T15" fmla="*/ 59 h 484"/>
                <a:gd name="T16" fmla="*/ 267 w 415"/>
                <a:gd name="T17" fmla="*/ 80 h 484"/>
                <a:gd name="T18" fmla="*/ 325 w 415"/>
                <a:gd name="T19" fmla="*/ 95 h 484"/>
                <a:gd name="T20" fmla="*/ 336 w 415"/>
                <a:gd name="T21" fmla="*/ 121 h 484"/>
                <a:gd name="T22" fmla="*/ 365 w 415"/>
                <a:gd name="T23" fmla="*/ 122 h 484"/>
                <a:gd name="T24" fmla="*/ 356 w 415"/>
                <a:gd name="T25" fmla="*/ 147 h 484"/>
                <a:gd name="T26" fmla="*/ 367 w 415"/>
                <a:gd name="T27" fmla="*/ 176 h 484"/>
                <a:gd name="T28" fmla="*/ 347 w 415"/>
                <a:gd name="T29" fmla="*/ 211 h 484"/>
                <a:gd name="T30" fmla="*/ 361 w 415"/>
                <a:gd name="T31" fmla="*/ 219 h 484"/>
                <a:gd name="T32" fmla="*/ 394 w 415"/>
                <a:gd name="T33" fmla="*/ 180 h 484"/>
                <a:gd name="T34" fmla="*/ 392 w 415"/>
                <a:gd name="T35" fmla="*/ 167 h 484"/>
                <a:gd name="T36" fmla="*/ 406 w 415"/>
                <a:gd name="T37" fmla="*/ 161 h 484"/>
                <a:gd name="T38" fmla="*/ 415 w 415"/>
                <a:gd name="T39" fmla="*/ 180 h 484"/>
                <a:gd name="T40" fmla="*/ 389 w 415"/>
                <a:gd name="T41" fmla="*/ 207 h 484"/>
                <a:gd name="T42" fmla="*/ 379 w 415"/>
                <a:gd name="T43" fmla="*/ 268 h 484"/>
                <a:gd name="T44" fmla="*/ 379 w 415"/>
                <a:gd name="T45" fmla="*/ 371 h 484"/>
                <a:gd name="T46" fmla="*/ 394 w 415"/>
                <a:gd name="T47" fmla="*/ 389 h 484"/>
                <a:gd name="T48" fmla="*/ 388 w 415"/>
                <a:gd name="T49" fmla="*/ 453 h 484"/>
                <a:gd name="T50" fmla="*/ 191 w 415"/>
                <a:gd name="T51" fmla="*/ 484 h 484"/>
                <a:gd name="T52" fmla="*/ 142 w 415"/>
                <a:gd name="T53" fmla="*/ 454 h 484"/>
                <a:gd name="T54" fmla="*/ 152 w 415"/>
                <a:gd name="T55" fmla="*/ 416 h 484"/>
                <a:gd name="T56" fmla="*/ 128 w 415"/>
                <a:gd name="T57" fmla="*/ 374 h 484"/>
                <a:gd name="T58" fmla="*/ 107 w 415"/>
                <a:gd name="T59" fmla="*/ 322 h 484"/>
                <a:gd name="T60" fmla="*/ 52 w 415"/>
                <a:gd name="T61" fmla="*/ 270 h 484"/>
                <a:gd name="T62" fmla="*/ 18 w 415"/>
                <a:gd name="T63" fmla="*/ 270 h 484"/>
                <a:gd name="T64" fmla="*/ 18 w 415"/>
                <a:gd name="T65" fmla="*/ 198 h 484"/>
                <a:gd name="T66" fmla="*/ 0 w 415"/>
                <a:gd name="T67" fmla="*/ 171 h 484"/>
                <a:gd name="T68" fmla="*/ 39 w 415"/>
                <a:gd name="T69" fmla="*/ 130 h 484"/>
                <a:gd name="T70" fmla="*/ 30 w 415"/>
                <a:gd name="T71" fmla="*/ 33 h 48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15"/>
                <a:gd name="T109" fmla="*/ 0 h 484"/>
                <a:gd name="T110" fmla="*/ 415 w 415"/>
                <a:gd name="T111" fmla="*/ 484 h 48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15" h="484">
                  <a:moveTo>
                    <a:pt x="30" y="33"/>
                  </a:moveTo>
                  <a:lnTo>
                    <a:pt x="61" y="28"/>
                  </a:lnTo>
                  <a:lnTo>
                    <a:pt x="90" y="28"/>
                  </a:lnTo>
                  <a:lnTo>
                    <a:pt x="107" y="0"/>
                  </a:lnTo>
                  <a:lnTo>
                    <a:pt x="121" y="36"/>
                  </a:lnTo>
                  <a:lnTo>
                    <a:pt x="166" y="36"/>
                  </a:lnTo>
                  <a:lnTo>
                    <a:pt x="189" y="68"/>
                  </a:lnTo>
                  <a:lnTo>
                    <a:pt x="236" y="59"/>
                  </a:lnTo>
                  <a:lnTo>
                    <a:pt x="267" y="80"/>
                  </a:lnTo>
                  <a:lnTo>
                    <a:pt x="325" y="95"/>
                  </a:lnTo>
                  <a:lnTo>
                    <a:pt x="336" y="121"/>
                  </a:lnTo>
                  <a:lnTo>
                    <a:pt x="365" y="122"/>
                  </a:lnTo>
                  <a:lnTo>
                    <a:pt x="356" y="147"/>
                  </a:lnTo>
                  <a:lnTo>
                    <a:pt x="367" y="176"/>
                  </a:lnTo>
                  <a:lnTo>
                    <a:pt x="347" y="211"/>
                  </a:lnTo>
                  <a:lnTo>
                    <a:pt x="361" y="219"/>
                  </a:lnTo>
                  <a:lnTo>
                    <a:pt x="394" y="180"/>
                  </a:lnTo>
                  <a:lnTo>
                    <a:pt x="392" y="167"/>
                  </a:lnTo>
                  <a:lnTo>
                    <a:pt x="406" y="161"/>
                  </a:lnTo>
                  <a:lnTo>
                    <a:pt x="415" y="180"/>
                  </a:lnTo>
                  <a:lnTo>
                    <a:pt x="389" y="207"/>
                  </a:lnTo>
                  <a:lnTo>
                    <a:pt x="379" y="268"/>
                  </a:lnTo>
                  <a:lnTo>
                    <a:pt x="379" y="371"/>
                  </a:lnTo>
                  <a:lnTo>
                    <a:pt x="394" y="389"/>
                  </a:lnTo>
                  <a:lnTo>
                    <a:pt x="388" y="453"/>
                  </a:lnTo>
                  <a:lnTo>
                    <a:pt x="191" y="484"/>
                  </a:lnTo>
                  <a:lnTo>
                    <a:pt x="142" y="454"/>
                  </a:lnTo>
                  <a:lnTo>
                    <a:pt x="152" y="416"/>
                  </a:lnTo>
                  <a:lnTo>
                    <a:pt x="128" y="374"/>
                  </a:lnTo>
                  <a:lnTo>
                    <a:pt x="107" y="322"/>
                  </a:lnTo>
                  <a:lnTo>
                    <a:pt x="52" y="270"/>
                  </a:lnTo>
                  <a:lnTo>
                    <a:pt x="18" y="270"/>
                  </a:lnTo>
                  <a:lnTo>
                    <a:pt x="18" y="198"/>
                  </a:lnTo>
                  <a:lnTo>
                    <a:pt x="0" y="171"/>
                  </a:lnTo>
                  <a:lnTo>
                    <a:pt x="39" y="130"/>
                  </a:lnTo>
                  <a:lnTo>
                    <a:pt x="30" y="33"/>
                  </a:lnTo>
                  <a:close/>
                </a:path>
              </a:pathLst>
            </a:custGeom>
            <a:solidFill>
              <a:srgbClr val="00B588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 dirty="0">
                <a:solidFill>
                  <a:srgbClr val="B0DDF4"/>
                </a:solidFill>
              </a:endParaRPr>
            </a:p>
          </p:txBody>
        </p:sp>
        <p:sp>
          <p:nvSpPr>
            <p:cNvPr id="9" name="Shape - West Virginia">
              <a:extLst>
                <a:ext uri="{FF2B5EF4-FFF2-40B4-BE49-F238E27FC236}">
                  <a16:creationId xmlns:a16="http://schemas.microsoft.com/office/drawing/2014/main" id="{71081E84-B13D-3D48-B2B2-CAB5D97FE11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345237" y="2388418"/>
              <a:ext cx="550863" cy="566738"/>
            </a:xfrm>
            <a:custGeom>
              <a:avLst/>
              <a:gdLst>
                <a:gd name="T0" fmla="*/ 2147483647 w 349"/>
                <a:gd name="T1" fmla="*/ 2147483647 h 365"/>
                <a:gd name="T2" fmla="*/ 2147483647 w 349"/>
                <a:gd name="T3" fmla="*/ 2147483647 h 365"/>
                <a:gd name="T4" fmla="*/ 0 w 349"/>
                <a:gd name="T5" fmla="*/ 2147483647 h 365"/>
                <a:gd name="T6" fmla="*/ 2147483647 w 349"/>
                <a:gd name="T7" fmla="*/ 2147483647 h 365"/>
                <a:gd name="T8" fmla="*/ 2147483647 w 349"/>
                <a:gd name="T9" fmla="*/ 2147483647 h 365"/>
                <a:gd name="T10" fmla="*/ 2147483647 w 349"/>
                <a:gd name="T11" fmla="*/ 2147483647 h 365"/>
                <a:gd name="T12" fmla="*/ 2147483647 w 349"/>
                <a:gd name="T13" fmla="*/ 2147483647 h 365"/>
                <a:gd name="T14" fmla="*/ 2147483647 w 349"/>
                <a:gd name="T15" fmla="*/ 2147483647 h 365"/>
                <a:gd name="T16" fmla="*/ 2147483647 w 349"/>
                <a:gd name="T17" fmla="*/ 2147483647 h 365"/>
                <a:gd name="T18" fmla="*/ 2147483647 w 349"/>
                <a:gd name="T19" fmla="*/ 2147483647 h 365"/>
                <a:gd name="T20" fmla="*/ 2147483647 w 349"/>
                <a:gd name="T21" fmla="*/ 2147483647 h 365"/>
                <a:gd name="T22" fmla="*/ 2147483647 w 349"/>
                <a:gd name="T23" fmla="*/ 2147483647 h 365"/>
                <a:gd name="T24" fmla="*/ 2147483647 w 349"/>
                <a:gd name="T25" fmla="*/ 2147483647 h 365"/>
                <a:gd name="T26" fmla="*/ 2147483647 w 349"/>
                <a:gd name="T27" fmla="*/ 2147483647 h 365"/>
                <a:gd name="T28" fmla="*/ 2147483647 w 349"/>
                <a:gd name="T29" fmla="*/ 2147483647 h 365"/>
                <a:gd name="T30" fmla="*/ 2147483647 w 349"/>
                <a:gd name="T31" fmla="*/ 2147483647 h 365"/>
                <a:gd name="T32" fmla="*/ 2147483647 w 349"/>
                <a:gd name="T33" fmla="*/ 0 h 365"/>
                <a:gd name="T34" fmla="*/ 2147483647 w 349"/>
                <a:gd name="T35" fmla="*/ 2147483647 h 365"/>
                <a:gd name="T36" fmla="*/ 2147483647 w 349"/>
                <a:gd name="T37" fmla="*/ 2147483647 h 365"/>
                <a:gd name="T38" fmla="*/ 2147483647 w 349"/>
                <a:gd name="T39" fmla="*/ 2147483647 h 365"/>
                <a:gd name="T40" fmla="*/ 2147483647 w 349"/>
                <a:gd name="T41" fmla="*/ 2147483647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49"/>
                <a:gd name="T64" fmla="*/ 0 h 365"/>
                <a:gd name="T65" fmla="*/ 349 w 349"/>
                <a:gd name="T66" fmla="*/ 365 h 36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49" h="365">
                  <a:moveTo>
                    <a:pt x="35" y="191"/>
                  </a:moveTo>
                  <a:lnTo>
                    <a:pt x="9" y="184"/>
                  </a:lnTo>
                  <a:lnTo>
                    <a:pt x="0" y="242"/>
                  </a:lnTo>
                  <a:lnTo>
                    <a:pt x="9" y="303"/>
                  </a:lnTo>
                  <a:lnTo>
                    <a:pt x="59" y="344"/>
                  </a:lnTo>
                  <a:lnTo>
                    <a:pt x="71" y="365"/>
                  </a:lnTo>
                  <a:lnTo>
                    <a:pt x="135" y="344"/>
                  </a:lnTo>
                  <a:lnTo>
                    <a:pt x="211" y="295"/>
                  </a:lnTo>
                  <a:lnTo>
                    <a:pt x="234" y="188"/>
                  </a:lnTo>
                  <a:lnTo>
                    <a:pt x="283" y="160"/>
                  </a:lnTo>
                  <a:lnTo>
                    <a:pt x="310" y="94"/>
                  </a:lnTo>
                  <a:lnTo>
                    <a:pt x="349" y="76"/>
                  </a:lnTo>
                  <a:lnTo>
                    <a:pt x="298" y="67"/>
                  </a:lnTo>
                  <a:lnTo>
                    <a:pt x="210" y="115"/>
                  </a:lnTo>
                  <a:lnTo>
                    <a:pt x="196" y="69"/>
                  </a:lnTo>
                  <a:lnTo>
                    <a:pt x="120" y="73"/>
                  </a:lnTo>
                  <a:lnTo>
                    <a:pt x="103" y="0"/>
                  </a:lnTo>
                  <a:lnTo>
                    <a:pt x="83" y="20"/>
                  </a:lnTo>
                  <a:lnTo>
                    <a:pt x="89" y="124"/>
                  </a:lnTo>
                  <a:lnTo>
                    <a:pt x="55" y="133"/>
                  </a:lnTo>
                  <a:lnTo>
                    <a:pt x="35" y="19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0" name="Shape - Washington">
              <a:extLst>
                <a:ext uri="{FF2B5EF4-FFF2-40B4-BE49-F238E27FC236}">
                  <a16:creationId xmlns:a16="http://schemas.microsoft.com/office/drawing/2014/main" id="{13B47C4E-82DE-D767-784A-736673C0B5C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463675" y="996181"/>
              <a:ext cx="835025" cy="603250"/>
            </a:xfrm>
            <a:custGeom>
              <a:avLst/>
              <a:gdLst>
                <a:gd name="T0" fmla="*/ 2147483647 w 530"/>
                <a:gd name="T1" fmla="*/ 0 h 389"/>
                <a:gd name="T2" fmla="*/ 2147483647 w 530"/>
                <a:gd name="T3" fmla="*/ 2147483647 h 389"/>
                <a:gd name="T4" fmla="*/ 2147483647 w 530"/>
                <a:gd name="T5" fmla="*/ 2147483647 h 389"/>
                <a:gd name="T6" fmla="*/ 2147483647 w 530"/>
                <a:gd name="T7" fmla="*/ 2147483647 h 389"/>
                <a:gd name="T8" fmla="*/ 2147483647 w 530"/>
                <a:gd name="T9" fmla="*/ 2147483647 h 389"/>
                <a:gd name="T10" fmla="*/ 2147483647 w 530"/>
                <a:gd name="T11" fmla="*/ 2147483647 h 389"/>
                <a:gd name="T12" fmla="*/ 2147483647 w 530"/>
                <a:gd name="T13" fmla="*/ 2147483647 h 389"/>
                <a:gd name="T14" fmla="*/ 2147483647 w 530"/>
                <a:gd name="T15" fmla="*/ 2147483647 h 389"/>
                <a:gd name="T16" fmla="*/ 2147483647 w 530"/>
                <a:gd name="T17" fmla="*/ 2147483647 h 389"/>
                <a:gd name="T18" fmla="*/ 2147483647 w 530"/>
                <a:gd name="T19" fmla="*/ 2147483647 h 389"/>
                <a:gd name="T20" fmla="*/ 2147483647 w 530"/>
                <a:gd name="T21" fmla="*/ 2147483647 h 389"/>
                <a:gd name="T22" fmla="*/ 2147483647 w 530"/>
                <a:gd name="T23" fmla="*/ 2147483647 h 389"/>
                <a:gd name="T24" fmla="*/ 2147483647 w 530"/>
                <a:gd name="T25" fmla="*/ 2147483647 h 389"/>
                <a:gd name="T26" fmla="*/ 2147483647 w 530"/>
                <a:gd name="T27" fmla="*/ 2147483647 h 389"/>
                <a:gd name="T28" fmla="*/ 2147483647 w 530"/>
                <a:gd name="T29" fmla="*/ 2147483647 h 389"/>
                <a:gd name="T30" fmla="*/ 2147483647 w 530"/>
                <a:gd name="T31" fmla="*/ 2147483647 h 389"/>
                <a:gd name="T32" fmla="*/ 2147483647 w 530"/>
                <a:gd name="T33" fmla="*/ 2147483647 h 389"/>
                <a:gd name="T34" fmla="*/ 2147483647 w 530"/>
                <a:gd name="T35" fmla="*/ 2147483647 h 389"/>
                <a:gd name="T36" fmla="*/ 2147483647 w 530"/>
                <a:gd name="T37" fmla="*/ 2147483647 h 389"/>
                <a:gd name="T38" fmla="*/ 2147483647 w 530"/>
                <a:gd name="T39" fmla="*/ 2147483647 h 389"/>
                <a:gd name="T40" fmla="*/ 0 w 530"/>
                <a:gd name="T41" fmla="*/ 2147483647 h 389"/>
                <a:gd name="T42" fmla="*/ 2147483647 w 530"/>
                <a:gd name="T43" fmla="*/ 2147483647 h 389"/>
                <a:gd name="T44" fmla="*/ 2147483647 w 530"/>
                <a:gd name="T45" fmla="*/ 2147483647 h 389"/>
                <a:gd name="T46" fmla="*/ 2147483647 w 530"/>
                <a:gd name="T47" fmla="*/ 2147483647 h 389"/>
                <a:gd name="T48" fmla="*/ 2147483647 w 530"/>
                <a:gd name="T49" fmla="*/ 2147483647 h 389"/>
                <a:gd name="T50" fmla="*/ 2147483647 w 530"/>
                <a:gd name="T51" fmla="*/ 2147483647 h 389"/>
                <a:gd name="T52" fmla="*/ 2147483647 w 530"/>
                <a:gd name="T53" fmla="*/ 2147483647 h 389"/>
                <a:gd name="T54" fmla="*/ 2147483647 w 530"/>
                <a:gd name="T55" fmla="*/ 2147483647 h 389"/>
                <a:gd name="T56" fmla="*/ 2147483647 w 530"/>
                <a:gd name="T57" fmla="*/ 2147483647 h 389"/>
                <a:gd name="T58" fmla="*/ 2147483647 w 530"/>
                <a:gd name="T59" fmla="*/ 2147483647 h 389"/>
                <a:gd name="T60" fmla="*/ 2147483647 w 530"/>
                <a:gd name="T61" fmla="*/ 2147483647 h 389"/>
                <a:gd name="T62" fmla="*/ 2147483647 w 530"/>
                <a:gd name="T63" fmla="*/ 2147483647 h 389"/>
                <a:gd name="T64" fmla="*/ 2147483647 w 530"/>
                <a:gd name="T65" fmla="*/ 2147483647 h 389"/>
                <a:gd name="T66" fmla="*/ 2147483647 w 530"/>
                <a:gd name="T67" fmla="*/ 2147483647 h 389"/>
                <a:gd name="T68" fmla="*/ 2147483647 w 530"/>
                <a:gd name="T69" fmla="*/ 2147483647 h 389"/>
                <a:gd name="T70" fmla="*/ 2147483647 w 530"/>
                <a:gd name="T71" fmla="*/ 2147483647 h 389"/>
                <a:gd name="T72" fmla="*/ 2147483647 w 530"/>
                <a:gd name="T73" fmla="*/ 2147483647 h 389"/>
                <a:gd name="T74" fmla="*/ 2147483647 w 530"/>
                <a:gd name="T75" fmla="*/ 0 h 38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30"/>
                <a:gd name="T115" fmla="*/ 0 h 389"/>
                <a:gd name="T116" fmla="*/ 530 w 530"/>
                <a:gd name="T117" fmla="*/ 389 h 38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30" h="389">
                  <a:moveTo>
                    <a:pt x="134" y="0"/>
                  </a:moveTo>
                  <a:lnTo>
                    <a:pt x="243" y="30"/>
                  </a:lnTo>
                  <a:lnTo>
                    <a:pt x="326" y="49"/>
                  </a:lnTo>
                  <a:lnTo>
                    <a:pt x="366" y="58"/>
                  </a:lnTo>
                  <a:lnTo>
                    <a:pt x="408" y="64"/>
                  </a:lnTo>
                  <a:lnTo>
                    <a:pt x="463" y="74"/>
                  </a:lnTo>
                  <a:lnTo>
                    <a:pt x="530" y="86"/>
                  </a:lnTo>
                  <a:lnTo>
                    <a:pt x="487" y="389"/>
                  </a:lnTo>
                  <a:lnTo>
                    <a:pt x="281" y="345"/>
                  </a:lnTo>
                  <a:lnTo>
                    <a:pt x="253" y="365"/>
                  </a:lnTo>
                  <a:lnTo>
                    <a:pt x="216" y="335"/>
                  </a:lnTo>
                  <a:lnTo>
                    <a:pt x="183" y="365"/>
                  </a:lnTo>
                  <a:lnTo>
                    <a:pt x="153" y="339"/>
                  </a:lnTo>
                  <a:lnTo>
                    <a:pt x="68" y="335"/>
                  </a:lnTo>
                  <a:lnTo>
                    <a:pt x="80" y="286"/>
                  </a:lnTo>
                  <a:lnTo>
                    <a:pt x="19" y="281"/>
                  </a:lnTo>
                  <a:lnTo>
                    <a:pt x="13" y="253"/>
                  </a:lnTo>
                  <a:lnTo>
                    <a:pt x="25" y="223"/>
                  </a:lnTo>
                  <a:lnTo>
                    <a:pt x="10" y="196"/>
                  </a:lnTo>
                  <a:lnTo>
                    <a:pt x="11" y="120"/>
                  </a:lnTo>
                  <a:lnTo>
                    <a:pt x="0" y="62"/>
                  </a:lnTo>
                  <a:lnTo>
                    <a:pt x="7" y="40"/>
                  </a:lnTo>
                  <a:lnTo>
                    <a:pt x="34" y="49"/>
                  </a:lnTo>
                  <a:lnTo>
                    <a:pt x="62" y="83"/>
                  </a:lnTo>
                  <a:lnTo>
                    <a:pt x="114" y="91"/>
                  </a:lnTo>
                  <a:lnTo>
                    <a:pt x="128" y="119"/>
                  </a:lnTo>
                  <a:lnTo>
                    <a:pt x="102" y="119"/>
                  </a:lnTo>
                  <a:lnTo>
                    <a:pt x="99" y="143"/>
                  </a:lnTo>
                  <a:lnTo>
                    <a:pt x="114" y="146"/>
                  </a:lnTo>
                  <a:lnTo>
                    <a:pt x="120" y="170"/>
                  </a:lnTo>
                  <a:lnTo>
                    <a:pt x="89" y="187"/>
                  </a:lnTo>
                  <a:lnTo>
                    <a:pt x="89" y="204"/>
                  </a:lnTo>
                  <a:lnTo>
                    <a:pt x="125" y="204"/>
                  </a:lnTo>
                  <a:lnTo>
                    <a:pt x="134" y="162"/>
                  </a:lnTo>
                  <a:lnTo>
                    <a:pt x="161" y="137"/>
                  </a:lnTo>
                  <a:lnTo>
                    <a:pt x="128" y="71"/>
                  </a:lnTo>
                  <a:lnTo>
                    <a:pt x="149" y="5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1" name="Shape - Virginia">
              <a:extLst>
                <a:ext uri="{FF2B5EF4-FFF2-40B4-BE49-F238E27FC236}">
                  <a16:creationId xmlns:a16="http://schemas.microsoft.com/office/drawing/2014/main" id="{D8332265-B26E-2917-4858-C62A671818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76972" y="2507480"/>
              <a:ext cx="1009651" cy="596900"/>
              <a:chOff x="3911" y="1540"/>
              <a:chExt cx="636" cy="376"/>
            </a:xfrm>
            <a:solidFill>
              <a:srgbClr val="0072C0"/>
            </a:solidFill>
          </p:grpSpPr>
          <p:sp>
            <p:nvSpPr>
              <p:cNvPr id="131" name="Freeform 65">
                <a:extLst>
                  <a:ext uri="{FF2B5EF4-FFF2-40B4-BE49-F238E27FC236}">
                    <a16:creationId xmlns:a16="http://schemas.microsoft.com/office/drawing/2014/main" id="{1B6DEE40-419F-3018-E274-A3B136FF8982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3911" y="1540"/>
                <a:ext cx="613" cy="376"/>
              </a:xfrm>
              <a:custGeom>
                <a:avLst/>
                <a:gdLst>
                  <a:gd name="T0" fmla="*/ 102 w 616"/>
                  <a:gd name="T1" fmla="*/ 253 h 383"/>
                  <a:gd name="T2" fmla="*/ 84 w 616"/>
                  <a:gd name="T3" fmla="*/ 290 h 383"/>
                  <a:gd name="T4" fmla="*/ 59 w 616"/>
                  <a:gd name="T5" fmla="*/ 300 h 383"/>
                  <a:gd name="T6" fmla="*/ 57 w 616"/>
                  <a:gd name="T7" fmla="*/ 325 h 383"/>
                  <a:gd name="T8" fmla="*/ 3 w 616"/>
                  <a:gd name="T9" fmla="*/ 343 h 383"/>
                  <a:gd name="T10" fmla="*/ 0 w 616"/>
                  <a:gd name="T11" fmla="*/ 362 h 383"/>
                  <a:gd name="T12" fmla="*/ 144 w 616"/>
                  <a:gd name="T13" fmla="*/ 339 h 383"/>
                  <a:gd name="T14" fmla="*/ 406 w 616"/>
                  <a:gd name="T15" fmla="*/ 287 h 383"/>
                  <a:gd name="T16" fmla="*/ 607 w 616"/>
                  <a:gd name="T17" fmla="*/ 240 h 383"/>
                  <a:gd name="T18" fmla="*/ 607 w 616"/>
                  <a:gd name="T19" fmla="*/ 203 h 383"/>
                  <a:gd name="T20" fmla="*/ 585 w 616"/>
                  <a:gd name="T21" fmla="*/ 191 h 383"/>
                  <a:gd name="T22" fmla="*/ 567 w 616"/>
                  <a:gd name="T23" fmla="*/ 210 h 383"/>
                  <a:gd name="T24" fmla="*/ 556 w 616"/>
                  <a:gd name="T25" fmla="*/ 161 h 383"/>
                  <a:gd name="T26" fmla="*/ 567 w 616"/>
                  <a:gd name="T27" fmla="*/ 118 h 383"/>
                  <a:gd name="T28" fmla="*/ 494 w 616"/>
                  <a:gd name="T29" fmla="*/ 84 h 383"/>
                  <a:gd name="T30" fmla="*/ 442 w 616"/>
                  <a:gd name="T31" fmla="*/ 93 h 383"/>
                  <a:gd name="T32" fmla="*/ 440 w 616"/>
                  <a:gd name="T33" fmla="*/ 27 h 383"/>
                  <a:gd name="T34" fmla="*/ 387 w 616"/>
                  <a:gd name="T35" fmla="*/ 0 h 383"/>
                  <a:gd name="T36" fmla="*/ 346 w 616"/>
                  <a:gd name="T37" fmla="*/ 17 h 383"/>
                  <a:gd name="T38" fmla="*/ 319 w 616"/>
                  <a:gd name="T39" fmla="*/ 80 h 383"/>
                  <a:gd name="T40" fmla="*/ 275 w 616"/>
                  <a:gd name="T41" fmla="*/ 105 h 383"/>
                  <a:gd name="T42" fmla="*/ 255 w 616"/>
                  <a:gd name="T43" fmla="*/ 204 h 383"/>
                  <a:gd name="T44" fmla="*/ 178 w 616"/>
                  <a:gd name="T45" fmla="*/ 253 h 383"/>
                  <a:gd name="T46" fmla="*/ 115 w 616"/>
                  <a:gd name="T47" fmla="*/ 274 h 383"/>
                  <a:gd name="T48" fmla="*/ 102 w 616"/>
                  <a:gd name="T49" fmla="*/ 253 h 38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16"/>
                  <a:gd name="T76" fmla="*/ 0 h 383"/>
                  <a:gd name="T77" fmla="*/ 616 w 616"/>
                  <a:gd name="T78" fmla="*/ 383 h 38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16" h="383">
                    <a:moveTo>
                      <a:pt x="102" y="268"/>
                    </a:moveTo>
                    <a:lnTo>
                      <a:pt x="84" y="307"/>
                    </a:lnTo>
                    <a:lnTo>
                      <a:pt x="59" y="318"/>
                    </a:lnTo>
                    <a:lnTo>
                      <a:pt x="57" y="343"/>
                    </a:lnTo>
                    <a:lnTo>
                      <a:pt x="3" y="362"/>
                    </a:lnTo>
                    <a:lnTo>
                      <a:pt x="0" y="383"/>
                    </a:lnTo>
                    <a:lnTo>
                      <a:pt x="147" y="358"/>
                    </a:lnTo>
                    <a:lnTo>
                      <a:pt x="412" y="303"/>
                    </a:lnTo>
                    <a:lnTo>
                      <a:pt x="616" y="254"/>
                    </a:lnTo>
                    <a:lnTo>
                      <a:pt x="616" y="215"/>
                    </a:lnTo>
                    <a:lnTo>
                      <a:pt x="594" y="203"/>
                    </a:lnTo>
                    <a:lnTo>
                      <a:pt x="576" y="222"/>
                    </a:lnTo>
                    <a:lnTo>
                      <a:pt x="565" y="170"/>
                    </a:lnTo>
                    <a:lnTo>
                      <a:pt x="576" y="124"/>
                    </a:lnTo>
                    <a:lnTo>
                      <a:pt x="500" y="90"/>
                    </a:lnTo>
                    <a:lnTo>
                      <a:pt x="448" y="99"/>
                    </a:lnTo>
                    <a:lnTo>
                      <a:pt x="446" y="27"/>
                    </a:lnTo>
                    <a:lnTo>
                      <a:pt x="393" y="0"/>
                    </a:lnTo>
                    <a:lnTo>
                      <a:pt x="352" y="17"/>
                    </a:lnTo>
                    <a:lnTo>
                      <a:pt x="325" y="84"/>
                    </a:lnTo>
                    <a:lnTo>
                      <a:pt x="278" y="111"/>
                    </a:lnTo>
                    <a:lnTo>
                      <a:pt x="258" y="216"/>
                    </a:lnTo>
                    <a:lnTo>
                      <a:pt x="181" y="268"/>
                    </a:lnTo>
                    <a:lnTo>
                      <a:pt x="118" y="289"/>
                    </a:lnTo>
                    <a:lnTo>
                      <a:pt x="102" y="26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B0DDF4"/>
                  </a:solidFill>
                </a:endParaRPr>
              </a:p>
            </p:txBody>
          </p:sp>
          <p:sp>
            <p:nvSpPr>
              <p:cNvPr id="132" name="Freeform 66">
                <a:extLst>
                  <a:ext uri="{FF2B5EF4-FFF2-40B4-BE49-F238E27FC236}">
                    <a16:creationId xmlns:a16="http://schemas.microsoft.com/office/drawing/2014/main" id="{84A588B6-07B0-A596-CCB5-7591CCACF471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506" y="1634"/>
                <a:ext cx="41" cy="69"/>
              </a:xfrm>
              <a:custGeom>
                <a:avLst/>
                <a:gdLst>
                  <a:gd name="T0" fmla="*/ 0 w 42"/>
                  <a:gd name="T1" fmla="*/ 6 h 71"/>
                  <a:gd name="T2" fmla="*/ 39 w 42"/>
                  <a:gd name="T3" fmla="*/ 0 h 71"/>
                  <a:gd name="T4" fmla="*/ 18 w 42"/>
                  <a:gd name="T5" fmla="*/ 65 h 71"/>
                  <a:gd name="T6" fmla="*/ 2 w 42"/>
                  <a:gd name="T7" fmla="*/ 64 h 71"/>
                  <a:gd name="T8" fmla="*/ 0 w 42"/>
                  <a:gd name="T9" fmla="*/ 6 h 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2"/>
                  <a:gd name="T16" fmla="*/ 0 h 71"/>
                  <a:gd name="T17" fmla="*/ 42 w 42"/>
                  <a:gd name="T18" fmla="*/ 71 h 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2" h="71">
                    <a:moveTo>
                      <a:pt x="0" y="6"/>
                    </a:moveTo>
                    <a:lnTo>
                      <a:pt x="42" y="0"/>
                    </a:lnTo>
                    <a:lnTo>
                      <a:pt x="18" y="71"/>
                    </a:lnTo>
                    <a:lnTo>
                      <a:pt x="2" y="7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2" name="Shape - Vermont">
              <a:extLst>
                <a:ext uri="{FF2B5EF4-FFF2-40B4-BE49-F238E27FC236}">
                  <a16:creationId xmlns:a16="http://schemas.microsoft.com/office/drawing/2014/main" id="{820FFB2E-0DE9-023D-7990-DB6769AFF31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172325" y="1442268"/>
              <a:ext cx="220663" cy="401638"/>
            </a:xfrm>
            <a:custGeom>
              <a:avLst/>
              <a:gdLst>
                <a:gd name="T0" fmla="*/ 0 w 139"/>
                <a:gd name="T1" fmla="*/ 2147483647 h 257"/>
                <a:gd name="T2" fmla="*/ 2147483647 w 139"/>
                <a:gd name="T3" fmla="*/ 0 h 257"/>
                <a:gd name="T4" fmla="*/ 2147483647 w 139"/>
                <a:gd name="T5" fmla="*/ 2147483647 h 257"/>
                <a:gd name="T6" fmla="*/ 2147483647 w 139"/>
                <a:gd name="T7" fmla="*/ 2147483647 h 257"/>
                <a:gd name="T8" fmla="*/ 2147483647 w 139"/>
                <a:gd name="T9" fmla="*/ 2147483647 h 257"/>
                <a:gd name="T10" fmla="*/ 2147483647 w 139"/>
                <a:gd name="T11" fmla="*/ 2147483647 h 257"/>
                <a:gd name="T12" fmla="*/ 2147483647 w 139"/>
                <a:gd name="T13" fmla="*/ 2147483647 h 257"/>
                <a:gd name="T14" fmla="*/ 2147483647 w 139"/>
                <a:gd name="T15" fmla="*/ 2147483647 h 257"/>
                <a:gd name="T16" fmla="*/ 2147483647 w 139"/>
                <a:gd name="T17" fmla="*/ 2147483647 h 257"/>
                <a:gd name="T18" fmla="*/ 0 w 139"/>
                <a:gd name="T19" fmla="*/ 2147483647 h 2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9"/>
                <a:gd name="T31" fmla="*/ 0 h 257"/>
                <a:gd name="T32" fmla="*/ 139 w 139"/>
                <a:gd name="T33" fmla="*/ 257 h 25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9" h="257">
                  <a:moveTo>
                    <a:pt x="0" y="27"/>
                  </a:moveTo>
                  <a:lnTo>
                    <a:pt x="102" y="0"/>
                  </a:lnTo>
                  <a:lnTo>
                    <a:pt x="139" y="70"/>
                  </a:lnTo>
                  <a:lnTo>
                    <a:pt x="120" y="88"/>
                  </a:lnTo>
                  <a:lnTo>
                    <a:pt x="127" y="243"/>
                  </a:lnTo>
                  <a:lnTo>
                    <a:pt x="69" y="257"/>
                  </a:lnTo>
                  <a:lnTo>
                    <a:pt x="41" y="193"/>
                  </a:lnTo>
                  <a:lnTo>
                    <a:pt x="39" y="117"/>
                  </a:lnTo>
                  <a:lnTo>
                    <a:pt x="14" y="94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3" name="Shape - Utah">
              <a:extLst>
                <a:ext uri="{FF2B5EF4-FFF2-40B4-BE49-F238E27FC236}">
                  <a16:creationId xmlns:a16="http://schemas.microsoft.com/office/drawing/2014/main" id="{0A80A2D9-A3CF-AE2B-CCD3-E5E4D6917A2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351088" y="2280468"/>
              <a:ext cx="693737" cy="885825"/>
            </a:xfrm>
            <a:custGeom>
              <a:avLst/>
              <a:gdLst>
                <a:gd name="T0" fmla="*/ 2147483647 w 441"/>
                <a:gd name="T1" fmla="*/ 0 h 569"/>
                <a:gd name="T2" fmla="*/ 2147483647 w 441"/>
                <a:gd name="T3" fmla="*/ 2147483647 h 569"/>
                <a:gd name="T4" fmla="*/ 2147483647 w 441"/>
                <a:gd name="T5" fmla="*/ 2147483647 h 569"/>
                <a:gd name="T6" fmla="*/ 2147483647 w 441"/>
                <a:gd name="T7" fmla="*/ 2147483647 h 569"/>
                <a:gd name="T8" fmla="*/ 2147483647 w 441"/>
                <a:gd name="T9" fmla="*/ 2147483647 h 569"/>
                <a:gd name="T10" fmla="*/ 0 w 441"/>
                <a:gd name="T11" fmla="*/ 2147483647 h 569"/>
                <a:gd name="T12" fmla="*/ 2147483647 w 441"/>
                <a:gd name="T13" fmla="*/ 2147483647 h 569"/>
                <a:gd name="T14" fmla="*/ 2147483647 w 441"/>
                <a:gd name="T15" fmla="*/ 0 h 5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41"/>
                <a:gd name="T25" fmla="*/ 0 h 569"/>
                <a:gd name="T26" fmla="*/ 441 w 441"/>
                <a:gd name="T27" fmla="*/ 569 h 56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41" h="569">
                  <a:moveTo>
                    <a:pt x="82" y="0"/>
                  </a:moveTo>
                  <a:lnTo>
                    <a:pt x="298" y="30"/>
                  </a:lnTo>
                  <a:lnTo>
                    <a:pt x="283" y="139"/>
                  </a:lnTo>
                  <a:lnTo>
                    <a:pt x="441" y="154"/>
                  </a:lnTo>
                  <a:lnTo>
                    <a:pt x="398" y="569"/>
                  </a:lnTo>
                  <a:lnTo>
                    <a:pt x="0" y="526"/>
                  </a:lnTo>
                  <a:lnTo>
                    <a:pt x="40" y="26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4" name="Shape - Texas">
              <a:extLst>
                <a:ext uri="{FF2B5EF4-FFF2-40B4-BE49-F238E27FC236}">
                  <a16:creationId xmlns:a16="http://schemas.microsoft.com/office/drawing/2014/main" id="{38E58C86-3F91-FC2B-CA57-10546AB250B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225798" y="3286942"/>
              <a:ext cx="1816100" cy="1662113"/>
            </a:xfrm>
            <a:custGeom>
              <a:avLst/>
              <a:gdLst>
                <a:gd name="T0" fmla="*/ 2147483647 w 1152"/>
                <a:gd name="T1" fmla="*/ 0 h 1067"/>
                <a:gd name="T2" fmla="*/ 2147483647 w 1152"/>
                <a:gd name="T3" fmla="*/ 2147483647 h 1067"/>
                <a:gd name="T4" fmla="*/ 2147483647 w 1152"/>
                <a:gd name="T5" fmla="*/ 2147483647 h 1067"/>
                <a:gd name="T6" fmla="*/ 2147483647 w 1152"/>
                <a:gd name="T7" fmla="*/ 2147483647 h 1067"/>
                <a:gd name="T8" fmla="*/ 2147483647 w 1152"/>
                <a:gd name="T9" fmla="*/ 2147483647 h 1067"/>
                <a:gd name="T10" fmla="*/ 2147483647 w 1152"/>
                <a:gd name="T11" fmla="*/ 2147483647 h 1067"/>
                <a:gd name="T12" fmla="*/ 2147483647 w 1152"/>
                <a:gd name="T13" fmla="*/ 2147483647 h 1067"/>
                <a:gd name="T14" fmla="*/ 2147483647 w 1152"/>
                <a:gd name="T15" fmla="*/ 2147483647 h 1067"/>
                <a:gd name="T16" fmla="*/ 2147483647 w 1152"/>
                <a:gd name="T17" fmla="*/ 2147483647 h 1067"/>
                <a:gd name="T18" fmla="*/ 2147483647 w 1152"/>
                <a:gd name="T19" fmla="*/ 2147483647 h 1067"/>
                <a:gd name="T20" fmla="*/ 2147483647 w 1152"/>
                <a:gd name="T21" fmla="*/ 2147483647 h 1067"/>
                <a:gd name="T22" fmla="*/ 2147483647 w 1152"/>
                <a:gd name="T23" fmla="*/ 2147483647 h 1067"/>
                <a:gd name="T24" fmla="*/ 2147483647 w 1152"/>
                <a:gd name="T25" fmla="*/ 2147483647 h 1067"/>
                <a:gd name="T26" fmla="*/ 2147483647 w 1152"/>
                <a:gd name="T27" fmla="*/ 2147483647 h 1067"/>
                <a:gd name="T28" fmla="*/ 2147483647 w 1152"/>
                <a:gd name="T29" fmla="*/ 2147483647 h 1067"/>
                <a:gd name="T30" fmla="*/ 2147483647 w 1152"/>
                <a:gd name="T31" fmla="*/ 2147483647 h 1067"/>
                <a:gd name="T32" fmla="*/ 2147483647 w 1152"/>
                <a:gd name="T33" fmla="*/ 2147483647 h 1067"/>
                <a:gd name="T34" fmla="*/ 2147483647 w 1152"/>
                <a:gd name="T35" fmla="*/ 2147483647 h 1067"/>
                <a:gd name="T36" fmla="*/ 2147483647 w 1152"/>
                <a:gd name="T37" fmla="*/ 2147483647 h 1067"/>
                <a:gd name="T38" fmla="*/ 2147483647 w 1152"/>
                <a:gd name="T39" fmla="*/ 2147483647 h 1067"/>
                <a:gd name="T40" fmla="*/ 2147483647 w 1152"/>
                <a:gd name="T41" fmla="*/ 2147483647 h 1067"/>
                <a:gd name="T42" fmla="*/ 2147483647 w 1152"/>
                <a:gd name="T43" fmla="*/ 2147483647 h 1067"/>
                <a:gd name="T44" fmla="*/ 2147483647 w 1152"/>
                <a:gd name="T45" fmla="*/ 2147483647 h 1067"/>
                <a:gd name="T46" fmla="*/ 2147483647 w 1152"/>
                <a:gd name="T47" fmla="*/ 2147483647 h 1067"/>
                <a:gd name="T48" fmla="*/ 2147483647 w 1152"/>
                <a:gd name="T49" fmla="*/ 2147483647 h 1067"/>
                <a:gd name="T50" fmla="*/ 2147483647 w 1152"/>
                <a:gd name="T51" fmla="*/ 2147483647 h 1067"/>
                <a:gd name="T52" fmla="*/ 2147483647 w 1152"/>
                <a:gd name="T53" fmla="*/ 2147483647 h 1067"/>
                <a:gd name="T54" fmla="*/ 2147483647 w 1152"/>
                <a:gd name="T55" fmla="*/ 2147483647 h 1067"/>
                <a:gd name="T56" fmla="*/ 2147483647 w 1152"/>
                <a:gd name="T57" fmla="*/ 2147483647 h 1067"/>
                <a:gd name="T58" fmla="*/ 2147483647 w 1152"/>
                <a:gd name="T59" fmla="*/ 2147483647 h 1067"/>
                <a:gd name="T60" fmla="*/ 2147483647 w 1152"/>
                <a:gd name="T61" fmla="*/ 2147483647 h 1067"/>
                <a:gd name="T62" fmla="*/ 2147483647 w 1152"/>
                <a:gd name="T63" fmla="*/ 2147483647 h 1067"/>
                <a:gd name="T64" fmla="*/ 2147483647 w 1152"/>
                <a:gd name="T65" fmla="*/ 2147483647 h 1067"/>
                <a:gd name="T66" fmla="*/ 2147483647 w 1152"/>
                <a:gd name="T67" fmla="*/ 2147483647 h 1067"/>
                <a:gd name="T68" fmla="*/ 2147483647 w 1152"/>
                <a:gd name="T69" fmla="*/ 2147483647 h 1067"/>
                <a:gd name="T70" fmla="*/ 2147483647 w 1152"/>
                <a:gd name="T71" fmla="*/ 2147483647 h 1067"/>
                <a:gd name="T72" fmla="*/ 2147483647 w 1152"/>
                <a:gd name="T73" fmla="*/ 2147483647 h 1067"/>
                <a:gd name="T74" fmla="*/ 2147483647 w 1152"/>
                <a:gd name="T75" fmla="*/ 2147483647 h 1067"/>
                <a:gd name="T76" fmla="*/ 2147483647 w 1152"/>
                <a:gd name="T77" fmla="*/ 2147483647 h 1067"/>
                <a:gd name="T78" fmla="*/ 2147483647 w 1152"/>
                <a:gd name="T79" fmla="*/ 2147483647 h 1067"/>
                <a:gd name="T80" fmla="*/ 2147483647 w 1152"/>
                <a:gd name="T81" fmla="*/ 2147483647 h 1067"/>
                <a:gd name="T82" fmla="*/ 2147483647 w 1152"/>
                <a:gd name="T83" fmla="*/ 2147483647 h 1067"/>
                <a:gd name="T84" fmla="*/ 2147483647 w 1152"/>
                <a:gd name="T85" fmla="*/ 2147483647 h 1067"/>
                <a:gd name="T86" fmla="*/ 2147483647 w 1152"/>
                <a:gd name="T87" fmla="*/ 2147483647 h 1067"/>
                <a:gd name="T88" fmla="*/ 2147483647 w 1152"/>
                <a:gd name="T89" fmla="*/ 2147483647 h 1067"/>
                <a:gd name="T90" fmla="*/ 2147483647 w 1152"/>
                <a:gd name="T91" fmla="*/ 2147483647 h 1067"/>
                <a:gd name="T92" fmla="*/ 0 w 1152"/>
                <a:gd name="T93" fmla="*/ 2147483647 h 1067"/>
                <a:gd name="T94" fmla="*/ 0 w 1152"/>
                <a:gd name="T95" fmla="*/ 2147483647 h 1067"/>
                <a:gd name="T96" fmla="*/ 2147483647 w 1152"/>
                <a:gd name="T97" fmla="*/ 2147483647 h 1067"/>
                <a:gd name="T98" fmla="*/ 2147483647 w 1152"/>
                <a:gd name="T99" fmla="*/ 2147483647 h 1067"/>
                <a:gd name="T100" fmla="*/ 2147483647 w 1152"/>
                <a:gd name="T101" fmla="*/ 0 h 106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2"/>
                <a:gd name="T154" fmla="*/ 0 h 1067"/>
                <a:gd name="T155" fmla="*/ 1152 w 1152"/>
                <a:gd name="T156" fmla="*/ 1067 h 106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2" h="1067">
                  <a:moveTo>
                    <a:pt x="334" y="0"/>
                  </a:moveTo>
                  <a:lnTo>
                    <a:pt x="589" y="9"/>
                  </a:lnTo>
                  <a:lnTo>
                    <a:pt x="589" y="203"/>
                  </a:lnTo>
                  <a:lnTo>
                    <a:pt x="719" y="257"/>
                  </a:lnTo>
                  <a:lnTo>
                    <a:pt x="754" y="239"/>
                  </a:lnTo>
                  <a:lnTo>
                    <a:pt x="839" y="281"/>
                  </a:lnTo>
                  <a:lnTo>
                    <a:pt x="890" y="278"/>
                  </a:lnTo>
                  <a:lnTo>
                    <a:pt x="988" y="236"/>
                  </a:lnTo>
                  <a:lnTo>
                    <a:pt x="1045" y="276"/>
                  </a:lnTo>
                  <a:lnTo>
                    <a:pt x="1094" y="287"/>
                  </a:lnTo>
                  <a:lnTo>
                    <a:pt x="1094" y="444"/>
                  </a:lnTo>
                  <a:lnTo>
                    <a:pt x="1152" y="543"/>
                  </a:lnTo>
                  <a:lnTo>
                    <a:pt x="1139" y="677"/>
                  </a:lnTo>
                  <a:lnTo>
                    <a:pt x="1076" y="731"/>
                  </a:lnTo>
                  <a:lnTo>
                    <a:pt x="1063" y="681"/>
                  </a:lnTo>
                  <a:lnTo>
                    <a:pt x="1045" y="704"/>
                  </a:lnTo>
                  <a:lnTo>
                    <a:pt x="1058" y="735"/>
                  </a:lnTo>
                  <a:lnTo>
                    <a:pt x="947" y="815"/>
                  </a:lnTo>
                  <a:lnTo>
                    <a:pt x="920" y="820"/>
                  </a:lnTo>
                  <a:lnTo>
                    <a:pt x="862" y="860"/>
                  </a:lnTo>
                  <a:lnTo>
                    <a:pt x="862" y="883"/>
                  </a:lnTo>
                  <a:lnTo>
                    <a:pt x="844" y="887"/>
                  </a:lnTo>
                  <a:lnTo>
                    <a:pt x="857" y="914"/>
                  </a:lnTo>
                  <a:lnTo>
                    <a:pt x="826" y="954"/>
                  </a:lnTo>
                  <a:lnTo>
                    <a:pt x="844" y="1012"/>
                  </a:lnTo>
                  <a:lnTo>
                    <a:pt x="862" y="1032"/>
                  </a:lnTo>
                  <a:lnTo>
                    <a:pt x="857" y="1067"/>
                  </a:lnTo>
                  <a:lnTo>
                    <a:pt x="812" y="1067"/>
                  </a:lnTo>
                  <a:lnTo>
                    <a:pt x="772" y="1049"/>
                  </a:lnTo>
                  <a:lnTo>
                    <a:pt x="745" y="1054"/>
                  </a:lnTo>
                  <a:lnTo>
                    <a:pt x="656" y="1023"/>
                  </a:lnTo>
                  <a:lnTo>
                    <a:pt x="616" y="900"/>
                  </a:lnTo>
                  <a:lnTo>
                    <a:pt x="553" y="842"/>
                  </a:lnTo>
                  <a:lnTo>
                    <a:pt x="498" y="735"/>
                  </a:lnTo>
                  <a:lnTo>
                    <a:pt x="473" y="725"/>
                  </a:lnTo>
                  <a:lnTo>
                    <a:pt x="443" y="698"/>
                  </a:lnTo>
                  <a:lnTo>
                    <a:pt x="414" y="698"/>
                  </a:lnTo>
                  <a:lnTo>
                    <a:pt x="371" y="689"/>
                  </a:lnTo>
                  <a:lnTo>
                    <a:pt x="338" y="698"/>
                  </a:lnTo>
                  <a:lnTo>
                    <a:pt x="316" y="751"/>
                  </a:lnTo>
                  <a:lnTo>
                    <a:pt x="282" y="760"/>
                  </a:lnTo>
                  <a:lnTo>
                    <a:pt x="209" y="719"/>
                  </a:lnTo>
                  <a:lnTo>
                    <a:pt x="166" y="668"/>
                  </a:lnTo>
                  <a:lnTo>
                    <a:pt x="158" y="607"/>
                  </a:lnTo>
                  <a:lnTo>
                    <a:pt x="127" y="565"/>
                  </a:lnTo>
                  <a:lnTo>
                    <a:pt x="54" y="507"/>
                  </a:lnTo>
                  <a:lnTo>
                    <a:pt x="0" y="446"/>
                  </a:lnTo>
                  <a:lnTo>
                    <a:pt x="0" y="421"/>
                  </a:lnTo>
                  <a:lnTo>
                    <a:pt x="174" y="422"/>
                  </a:lnTo>
                  <a:lnTo>
                    <a:pt x="316" y="43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rgbClr val="00B588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100" b="1" dirty="0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5" name="Shape - Tennessee">
              <a:extLst>
                <a:ext uri="{FF2B5EF4-FFF2-40B4-BE49-F238E27FC236}">
                  <a16:creationId xmlns:a16="http://schemas.microsoft.com/office/drawing/2014/main" id="{218D97CB-4E61-D3D1-5661-E5148E15BE5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418137" y="3056756"/>
              <a:ext cx="1100137" cy="396875"/>
            </a:xfrm>
            <a:custGeom>
              <a:avLst/>
              <a:gdLst>
                <a:gd name="T0" fmla="*/ 2147483647 w 699"/>
                <a:gd name="T1" fmla="*/ 2147483647 h 255"/>
                <a:gd name="T2" fmla="*/ 2147483647 w 699"/>
                <a:gd name="T3" fmla="*/ 2147483647 h 255"/>
                <a:gd name="T4" fmla="*/ 2147483647 w 699"/>
                <a:gd name="T5" fmla="*/ 2147483647 h 255"/>
                <a:gd name="T6" fmla="*/ 2147483647 w 699"/>
                <a:gd name="T7" fmla="*/ 2147483647 h 255"/>
                <a:gd name="T8" fmla="*/ 0 w 699"/>
                <a:gd name="T9" fmla="*/ 2147483647 h 255"/>
                <a:gd name="T10" fmla="*/ 2147483647 w 699"/>
                <a:gd name="T11" fmla="*/ 2147483647 h 255"/>
                <a:gd name="T12" fmla="*/ 2147483647 w 699"/>
                <a:gd name="T13" fmla="*/ 2147483647 h 255"/>
                <a:gd name="T14" fmla="*/ 2147483647 w 699"/>
                <a:gd name="T15" fmla="*/ 2147483647 h 255"/>
                <a:gd name="T16" fmla="*/ 2147483647 w 699"/>
                <a:gd name="T17" fmla="*/ 2147483647 h 255"/>
                <a:gd name="T18" fmla="*/ 2147483647 w 699"/>
                <a:gd name="T19" fmla="*/ 2147483647 h 255"/>
                <a:gd name="T20" fmla="*/ 2147483647 w 699"/>
                <a:gd name="T21" fmla="*/ 2147483647 h 255"/>
                <a:gd name="T22" fmla="*/ 2147483647 w 699"/>
                <a:gd name="T23" fmla="*/ 0 h 255"/>
                <a:gd name="T24" fmla="*/ 2147483647 w 699"/>
                <a:gd name="T25" fmla="*/ 2147483647 h 255"/>
                <a:gd name="T26" fmla="*/ 2147483647 w 699"/>
                <a:gd name="T27" fmla="*/ 2147483647 h 255"/>
                <a:gd name="T28" fmla="*/ 2147483647 w 699"/>
                <a:gd name="T29" fmla="*/ 2147483647 h 255"/>
                <a:gd name="T30" fmla="*/ 2147483647 w 699"/>
                <a:gd name="T31" fmla="*/ 2147483647 h 25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99"/>
                <a:gd name="T49" fmla="*/ 0 h 255"/>
                <a:gd name="T50" fmla="*/ 699 w 699"/>
                <a:gd name="T51" fmla="*/ 255 h 25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99" h="255">
                  <a:moveTo>
                    <a:pt x="42" y="117"/>
                  </a:moveTo>
                  <a:lnTo>
                    <a:pt x="42" y="121"/>
                  </a:lnTo>
                  <a:lnTo>
                    <a:pt x="30" y="145"/>
                  </a:lnTo>
                  <a:lnTo>
                    <a:pt x="43" y="178"/>
                  </a:lnTo>
                  <a:lnTo>
                    <a:pt x="0" y="206"/>
                  </a:lnTo>
                  <a:lnTo>
                    <a:pt x="9" y="255"/>
                  </a:lnTo>
                  <a:lnTo>
                    <a:pt x="192" y="240"/>
                  </a:lnTo>
                  <a:lnTo>
                    <a:pt x="410" y="215"/>
                  </a:lnTo>
                  <a:lnTo>
                    <a:pt x="519" y="196"/>
                  </a:lnTo>
                  <a:lnTo>
                    <a:pt x="541" y="130"/>
                  </a:lnTo>
                  <a:lnTo>
                    <a:pt x="580" y="127"/>
                  </a:lnTo>
                  <a:lnTo>
                    <a:pt x="699" y="0"/>
                  </a:lnTo>
                  <a:lnTo>
                    <a:pt x="544" y="32"/>
                  </a:lnTo>
                  <a:lnTo>
                    <a:pt x="183" y="84"/>
                  </a:lnTo>
                  <a:lnTo>
                    <a:pt x="186" y="99"/>
                  </a:lnTo>
                  <a:lnTo>
                    <a:pt x="42" y="117"/>
                  </a:lnTo>
                  <a:close/>
                </a:path>
              </a:pathLst>
            </a:custGeom>
            <a:solidFill>
              <a:srgbClr val="00B588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" name="Shape - South Dakota">
              <a:extLst>
                <a:ext uri="{FF2B5EF4-FFF2-40B4-BE49-F238E27FC236}">
                  <a16:creationId xmlns:a16="http://schemas.microsoft.com/office/drawing/2014/main" id="{98E2299C-34C8-45BE-A6E0-8C5CF05E5BC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656012" y="1751831"/>
              <a:ext cx="920751" cy="593725"/>
            </a:xfrm>
            <a:custGeom>
              <a:avLst/>
              <a:gdLst>
                <a:gd name="T0" fmla="*/ 2147483647 w 583"/>
                <a:gd name="T1" fmla="*/ 0 h 380"/>
                <a:gd name="T2" fmla="*/ 2147483647 w 583"/>
                <a:gd name="T3" fmla="*/ 2147483647 h 380"/>
                <a:gd name="T4" fmla="*/ 0 w 583"/>
                <a:gd name="T5" fmla="*/ 2147483647 h 380"/>
                <a:gd name="T6" fmla="*/ 2147483647 w 583"/>
                <a:gd name="T7" fmla="*/ 2147483647 h 380"/>
                <a:gd name="T8" fmla="*/ 2147483647 w 583"/>
                <a:gd name="T9" fmla="*/ 2147483647 h 380"/>
                <a:gd name="T10" fmla="*/ 2147483647 w 583"/>
                <a:gd name="T11" fmla="*/ 2147483647 h 380"/>
                <a:gd name="T12" fmla="*/ 2147483647 w 583"/>
                <a:gd name="T13" fmla="*/ 2147483647 h 380"/>
                <a:gd name="T14" fmla="*/ 2147483647 w 583"/>
                <a:gd name="T15" fmla="*/ 2147483647 h 380"/>
                <a:gd name="T16" fmla="*/ 2147483647 w 583"/>
                <a:gd name="T17" fmla="*/ 2147483647 h 380"/>
                <a:gd name="T18" fmla="*/ 2147483647 w 583"/>
                <a:gd name="T19" fmla="*/ 2147483647 h 380"/>
                <a:gd name="T20" fmla="*/ 2147483647 w 583"/>
                <a:gd name="T21" fmla="*/ 2147483647 h 380"/>
                <a:gd name="T22" fmla="*/ 2147483647 w 583"/>
                <a:gd name="T23" fmla="*/ 2147483647 h 380"/>
                <a:gd name="T24" fmla="*/ 2147483647 w 583"/>
                <a:gd name="T25" fmla="*/ 2147483647 h 380"/>
                <a:gd name="T26" fmla="*/ 2147483647 w 583"/>
                <a:gd name="T27" fmla="*/ 0 h 3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83"/>
                <a:gd name="T43" fmla="*/ 0 h 380"/>
                <a:gd name="T44" fmla="*/ 583 w 583"/>
                <a:gd name="T45" fmla="*/ 380 h 3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83" h="380">
                  <a:moveTo>
                    <a:pt x="11" y="0"/>
                  </a:moveTo>
                  <a:lnTo>
                    <a:pt x="9" y="147"/>
                  </a:lnTo>
                  <a:lnTo>
                    <a:pt x="0" y="320"/>
                  </a:lnTo>
                  <a:lnTo>
                    <a:pt x="424" y="326"/>
                  </a:lnTo>
                  <a:lnTo>
                    <a:pt x="468" y="350"/>
                  </a:lnTo>
                  <a:lnTo>
                    <a:pt x="500" y="317"/>
                  </a:lnTo>
                  <a:lnTo>
                    <a:pt x="583" y="380"/>
                  </a:lnTo>
                  <a:lnTo>
                    <a:pt x="571" y="314"/>
                  </a:lnTo>
                  <a:lnTo>
                    <a:pt x="579" y="264"/>
                  </a:lnTo>
                  <a:lnTo>
                    <a:pt x="583" y="91"/>
                  </a:lnTo>
                  <a:lnTo>
                    <a:pt x="546" y="54"/>
                  </a:lnTo>
                  <a:lnTo>
                    <a:pt x="561" y="6"/>
                  </a:lnTo>
                  <a:lnTo>
                    <a:pt x="284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>
                  <a:alpha val="98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 dirty="0">
                <a:solidFill>
                  <a:srgbClr val="000000"/>
                </a:solidFill>
                <a:highlight>
                  <a:srgbClr val="000080"/>
                </a:highlight>
              </a:endParaRPr>
            </a:p>
          </p:txBody>
        </p:sp>
        <p:sp>
          <p:nvSpPr>
            <p:cNvPr id="17" name="Shape - South Carolina">
              <a:extLst>
                <a:ext uri="{FF2B5EF4-FFF2-40B4-BE49-F238E27FC236}">
                  <a16:creationId xmlns:a16="http://schemas.microsoft.com/office/drawing/2014/main" id="{F6757CCD-1B8B-F80C-7DA1-578801261E4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359524" y="3248842"/>
              <a:ext cx="646113" cy="503238"/>
            </a:xfrm>
            <a:custGeom>
              <a:avLst/>
              <a:gdLst>
                <a:gd name="T0" fmla="*/ 2147483647 w 408"/>
                <a:gd name="T1" fmla="*/ 2147483647 h 323"/>
                <a:gd name="T2" fmla="*/ 2147483647 w 408"/>
                <a:gd name="T3" fmla="*/ 2147483647 h 323"/>
                <a:gd name="T4" fmla="*/ 2147483647 w 408"/>
                <a:gd name="T5" fmla="*/ 0 h 323"/>
                <a:gd name="T6" fmla="*/ 2147483647 w 408"/>
                <a:gd name="T7" fmla="*/ 2147483647 h 323"/>
                <a:gd name="T8" fmla="*/ 2147483647 w 408"/>
                <a:gd name="T9" fmla="*/ 2147483647 h 323"/>
                <a:gd name="T10" fmla="*/ 2147483647 w 408"/>
                <a:gd name="T11" fmla="*/ 2147483647 h 323"/>
                <a:gd name="T12" fmla="*/ 2147483647 w 408"/>
                <a:gd name="T13" fmla="*/ 2147483647 h 323"/>
                <a:gd name="T14" fmla="*/ 2147483647 w 408"/>
                <a:gd name="T15" fmla="*/ 2147483647 h 323"/>
                <a:gd name="T16" fmla="*/ 2147483647 w 408"/>
                <a:gd name="T17" fmla="*/ 2147483647 h 323"/>
                <a:gd name="T18" fmla="*/ 2147483647 w 408"/>
                <a:gd name="T19" fmla="*/ 2147483647 h 323"/>
                <a:gd name="T20" fmla="*/ 2147483647 w 408"/>
                <a:gd name="T21" fmla="*/ 2147483647 h 323"/>
                <a:gd name="T22" fmla="*/ 2147483647 w 408"/>
                <a:gd name="T23" fmla="*/ 2147483647 h 323"/>
                <a:gd name="T24" fmla="*/ 2147483647 w 408"/>
                <a:gd name="T25" fmla="*/ 2147483647 h 323"/>
                <a:gd name="T26" fmla="*/ 2147483647 w 408"/>
                <a:gd name="T27" fmla="*/ 2147483647 h 323"/>
                <a:gd name="T28" fmla="*/ 0 w 408"/>
                <a:gd name="T29" fmla="*/ 2147483647 h 323"/>
                <a:gd name="T30" fmla="*/ 2147483647 w 408"/>
                <a:gd name="T31" fmla="*/ 2147483647 h 32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8"/>
                <a:gd name="T49" fmla="*/ 0 h 323"/>
                <a:gd name="T50" fmla="*/ 408 w 408"/>
                <a:gd name="T51" fmla="*/ 323 h 32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8" h="323">
                  <a:moveTo>
                    <a:pt x="15" y="58"/>
                  </a:moveTo>
                  <a:lnTo>
                    <a:pt x="47" y="27"/>
                  </a:lnTo>
                  <a:lnTo>
                    <a:pt x="170" y="0"/>
                  </a:lnTo>
                  <a:lnTo>
                    <a:pt x="207" y="18"/>
                  </a:lnTo>
                  <a:lnTo>
                    <a:pt x="286" y="5"/>
                  </a:lnTo>
                  <a:lnTo>
                    <a:pt x="350" y="51"/>
                  </a:lnTo>
                  <a:lnTo>
                    <a:pt x="408" y="86"/>
                  </a:lnTo>
                  <a:lnTo>
                    <a:pt x="375" y="183"/>
                  </a:lnTo>
                  <a:lnTo>
                    <a:pt x="326" y="233"/>
                  </a:lnTo>
                  <a:lnTo>
                    <a:pt x="272" y="247"/>
                  </a:lnTo>
                  <a:lnTo>
                    <a:pt x="283" y="286"/>
                  </a:lnTo>
                  <a:lnTo>
                    <a:pt x="250" y="323"/>
                  </a:lnTo>
                  <a:lnTo>
                    <a:pt x="187" y="233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15" y="58"/>
                  </a:lnTo>
                  <a:close/>
                </a:path>
              </a:pathLst>
            </a:custGeom>
            <a:solidFill>
              <a:srgbClr val="00B588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" name="Shape - Rhode Island">
              <a:extLst>
                <a:ext uri="{FF2B5EF4-FFF2-40B4-BE49-F238E27FC236}">
                  <a16:creationId xmlns:a16="http://schemas.microsoft.com/office/drawing/2014/main" id="{CCC867B5-F462-B4BE-2D3E-CFDB598F0F3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483472" y="1894706"/>
              <a:ext cx="120651" cy="101600"/>
            </a:xfrm>
            <a:custGeom>
              <a:avLst/>
              <a:gdLst>
                <a:gd name="T0" fmla="*/ 0 w 77"/>
                <a:gd name="T1" fmla="*/ 2147483647 h 64"/>
                <a:gd name="T2" fmla="*/ 2147483647 w 77"/>
                <a:gd name="T3" fmla="*/ 0 h 64"/>
                <a:gd name="T4" fmla="*/ 2147483647 w 77"/>
                <a:gd name="T5" fmla="*/ 2147483647 h 64"/>
                <a:gd name="T6" fmla="*/ 2147483647 w 77"/>
                <a:gd name="T7" fmla="*/ 2147483647 h 64"/>
                <a:gd name="T8" fmla="*/ 2147483647 w 77"/>
                <a:gd name="T9" fmla="*/ 2147483647 h 64"/>
                <a:gd name="T10" fmla="*/ 2147483647 w 77"/>
                <a:gd name="T11" fmla="*/ 2147483647 h 64"/>
                <a:gd name="T12" fmla="*/ 0 w 77"/>
                <a:gd name="T13" fmla="*/ 2147483647 h 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7"/>
                <a:gd name="T22" fmla="*/ 0 h 64"/>
                <a:gd name="T23" fmla="*/ 77 w 77"/>
                <a:gd name="T24" fmla="*/ 64 h 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7" h="64">
                  <a:moveTo>
                    <a:pt x="0" y="10"/>
                  </a:moveTo>
                  <a:lnTo>
                    <a:pt x="32" y="0"/>
                  </a:lnTo>
                  <a:lnTo>
                    <a:pt x="77" y="33"/>
                  </a:lnTo>
                  <a:lnTo>
                    <a:pt x="68" y="42"/>
                  </a:lnTo>
                  <a:lnTo>
                    <a:pt x="46" y="42"/>
                  </a:lnTo>
                  <a:lnTo>
                    <a:pt x="35" y="6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" name="Shape - Pennsylvania">
              <a:extLst>
                <a:ext uri="{FF2B5EF4-FFF2-40B4-BE49-F238E27FC236}">
                  <a16:creationId xmlns:a16="http://schemas.microsoft.com/office/drawing/2014/main" id="{A957C686-CE2B-446B-F7C3-3BF58D446A8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467474" y="2024881"/>
              <a:ext cx="746125" cy="482600"/>
            </a:xfrm>
            <a:custGeom>
              <a:avLst/>
              <a:gdLst>
                <a:gd name="T0" fmla="*/ 43 w 473"/>
                <a:gd name="T1" fmla="*/ 45 h 310"/>
                <a:gd name="T2" fmla="*/ 0 w 473"/>
                <a:gd name="T3" fmla="*/ 87 h 310"/>
                <a:gd name="T4" fmla="*/ 24 w 473"/>
                <a:gd name="T5" fmla="*/ 237 h 310"/>
                <a:gd name="T6" fmla="*/ 43 w 473"/>
                <a:gd name="T7" fmla="*/ 310 h 310"/>
                <a:gd name="T8" fmla="*/ 124 w 473"/>
                <a:gd name="T9" fmla="*/ 304 h 310"/>
                <a:gd name="T10" fmla="*/ 422 w 473"/>
                <a:gd name="T11" fmla="*/ 248 h 310"/>
                <a:gd name="T12" fmla="*/ 443 w 473"/>
                <a:gd name="T13" fmla="*/ 239 h 310"/>
                <a:gd name="T14" fmla="*/ 473 w 473"/>
                <a:gd name="T15" fmla="*/ 169 h 310"/>
                <a:gd name="T16" fmla="*/ 428 w 473"/>
                <a:gd name="T17" fmla="*/ 130 h 310"/>
                <a:gd name="T18" fmla="*/ 452 w 473"/>
                <a:gd name="T19" fmla="*/ 41 h 310"/>
                <a:gd name="T20" fmla="*/ 418 w 473"/>
                <a:gd name="T21" fmla="*/ 32 h 310"/>
                <a:gd name="T22" fmla="*/ 418 w 473"/>
                <a:gd name="T23" fmla="*/ 9 h 310"/>
                <a:gd name="T24" fmla="*/ 403 w 473"/>
                <a:gd name="T25" fmla="*/ 0 h 310"/>
                <a:gd name="T26" fmla="*/ 57 w 473"/>
                <a:gd name="T27" fmla="*/ 64 h 310"/>
                <a:gd name="T28" fmla="*/ 43 w 473"/>
                <a:gd name="T29" fmla="*/ 45 h 31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73"/>
                <a:gd name="T46" fmla="*/ 0 h 310"/>
                <a:gd name="T47" fmla="*/ 473 w 473"/>
                <a:gd name="T48" fmla="*/ 310 h 31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73" h="310">
                  <a:moveTo>
                    <a:pt x="43" y="45"/>
                  </a:moveTo>
                  <a:lnTo>
                    <a:pt x="0" y="87"/>
                  </a:lnTo>
                  <a:lnTo>
                    <a:pt x="24" y="237"/>
                  </a:lnTo>
                  <a:lnTo>
                    <a:pt x="43" y="310"/>
                  </a:lnTo>
                  <a:lnTo>
                    <a:pt x="124" y="304"/>
                  </a:lnTo>
                  <a:lnTo>
                    <a:pt x="422" y="248"/>
                  </a:lnTo>
                  <a:lnTo>
                    <a:pt x="443" y="239"/>
                  </a:lnTo>
                  <a:lnTo>
                    <a:pt x="473" y="169"/>
                  </a:lnTo>
                  <a:lnTo>
                    <a:pt x="428" y="130"/>
                  </a:lnTo>
                  <a:lnTo>
                    <a:pt x="452" y="41"/>
                  </a:lnTo>
                  <a:lnTo>
                    <a:pt x="418" y="32"/>
                  </a:lnTo>
                  <a:lnTo>
                    <a:pt x="418" y="9"/>
                  </a:lnTo>
                  <a:lnTo>
                    <a:pt x="403" y="0"/>
                  </a:lnTo>
                  <a:lnTo>
                    <a:pt x="57" y="64"/>
                  </a:lnTo>
                  <a:lnTo>
                    <a:pt x="43" y="4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20" name="Shape - Oregon">
              <a:extLst>
                <a:ext uri="{FF2B5EF4-FFF2-40B4-BE49-F238E27FC236}">
                  <a16:creationId xmlns:a16="http://schemas.microsoft.com/office/drawing/2014/main" id="{DBE12F15-9EE1-4216-5D9A-186104C2541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63649" y="1432743"/>
              <a:ext cx="1044575" cy="784225"/>
            </a:xfrm>
            <a:custGeom>
              <a:avLst/>
              <a:gdLst>
                <a:gd name="T0" fmla="*/ 145 w 662"/>
                <a:gd name="T1" fmla="*/ 0 h 505"/>
                <a:gd name="T2" fmla="*/ 126 w 662"/>
                <a:gd name="T3" fmla="*/ 11 h 505"/>
                <a:gd name="T4" fmla="*/ 114 w 662"/>
                <a:gd name="T5" fmla="*/ 55 h 505"/>
                <a:gd name="T6" fmla="*/ 102 w 662"/>
                <a:gd name="T7" fmla="*/ 93 h 505"/>
                <a:gd name="T8" fmla="*/ 93 w 662"/>
                <a:gd name="T9" fmla="*/ 123 h 505"/>
                <a:gd name="T10" fmla="*/ 81 w 662"/>
                <a:gd name="T11" fmla="*/ 155 h 505"/>
                <a:gd name="T12" fmla="*/ 67 w 662"/>
                <a:gd name="T13" fmla="*/ 188 h 505"/>
                <a:gd name="T14" fmla="*/ 50 w 662"/>
                <a:gd name="T15" fmla="*/ 224 h 505"/>
                <a:gd name="T16" fmla="*/ 26 w 662"/>
                <a:gd name="T17" fmla="*/ 266 h 505"/>
                <a:gd name="T18" fmla="*/ 0 w 662"/>
                <a:gd name="T19" fmla="*/ 306 h 505"/>
                <a:gd name="T20" fmla="*/ 0 w 662"/>
                <a:gd name="T21" fmla="*/ 394 h 505"/>
                <a:gd name="T22" fmla="*/ 371 w 662"/>
                <a:gd name="T23" fmla="*/ 470 h 505"/>
                <a:gd name="T24" fmla="*/ 543 w 662"/>
                <a:gd name="T25" fmla="*/ 505 h 505"/>
                <a:gd name="T26" fmla="*/ 579 w 662"/>
                <a:gd name="T27" fmla="*/ 330 h 505"/>
                <a:gd name="T28" fmla="*/ 601 w 662"/>
                <a:gd name="T29" fmla="*/ 315 h 505"/>
                <a:gd name="T30" fmla="*/ 580 w 662"/>
                <a:gd name="T31" fmla="*/ 276 h 505"/>
                <a:gd name="T32" fmla="*/ 591 w 662"/>
                <a:gd name="T33" fmla="*/ 236 h 505"/>
                <a:gd name="T34" fmla="*/ 662 w 662"/>
                <a:gd name="T35" fmla="*/ 169 h 505"/>
                <a:gd name="T36" fmla="*/ 613 w 662"/>
                <a:gd name="T37" fmla="*/ 108 h 505"/>
                <a:gd name="T38" fmla="*/ 407 w 662"/>
                <a:gd name="T39" fmla="*/ 64 h 505"/>
                <a:gd name="T40" fmla="*/ 379 w 662"/>
                <a:gd name="T41" fmla="*/ 82 h 505"/>
                <a:gd name="T42" fmla="*/ 342 w 662"/>
                <a:gd name="T43" fmla="*/ 52 h 505"/>
                <a:gd name="T44" fmla="*/ 309 w 662"/>
                <a:gd name="T45" fmla="*/ 84 h 505"/>
                <a:gd name="T46" fmla="*/ 278 w 662"/>
                <a:gd name="T47" fmla="*/ 52 h 505"/>
                <a:gd name="T48" fmla="*/ 196 w 662"/>
                <a:gd name="T49" fmla="*/ 54 h 505"/>
                <a:gd name="T50" fmla="*/ 206 w 662"/>
                <a:gd name="T51" fmla="*/ 5 h 505"/>
                <a:gd name="T52" fmla="*/ 145 w 662"/>
                <a:gd name="T53" fmla="*/ 0 h 50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62"/>
                <a:gd name="T82" fmla="*/ 0 h 505"/>
                <a:gd name="T83" fmla="*/ 662 w 662"/>
                <a:gd name="T84" fmla="*/ 505 h 50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62" h="505">
                  <a:moveTo>
                    <a:pt x="145" y="0"/>
                  </a:moveTo>
                  <a:lnTo>
                    <a:pt x="126" y="11"/>
                  </a:lnTo>
                  <a:lnTo>
                    <a:pt x="114" y="55"/>
                  </a:lnTo>
                  <a:lnTo>
                    <a:pt x="102" y="93"/>
                  </a:lnTo>
                  <a:lnTo>
                    <a:pt x="93" y="123"/>
                  </a:lnTo>
                  <a:lnTo>
                    <a:pt x="81" y="155"/>
                  </a:lnTo>
                  <a:lnTo>
                    <a:pt x="67" y="188"/>
                  </a:lnTo>
                  <a:lnTo>
                    <a:pt x="50" y="224"/>
                  </a:lnTo>
                  <a:lnTo>
                    <a:pt x="26" y="266"/>
                  </a:lnTo>
                  <a:lnTo>
                    <a:pt x="0" y="306"/>
                  </a:lnTo>
                  <a:lnTo>
                    <a:pt x="0" y="394"/>
                  </a:lnTo>
                  <a:lnTo>
                    <a:pt x="371" y="470"/>
                  </a:lnTo>
                  <a:lnTo>
                    <a:pt x="543" y="505"/>
                  </a:lnTo>
                  <a:lnTo>
                    <a:pt x="579" y="330"/>
                  </a:lnTo>
                  <a:lnTo>
                    <a:pt x="601" y="315"/>
                  </a:lnTo>
                  <a:lnTo>
                    <a:pt x="580" y="276"/>
                  </a:lnTo>
                  <a:lnTo>
                    <a:pt x="591" y="236"/>
                  </a:lnTo>
                  <a:lnTo>
                    <a:pt x="662" y="169"/>
                  </a:lnTo>
                  <a:lnTo>
                    <a:pt x="613" y="108"/>
                  </a:lnTo>
                  <a:lnTo>
                    <a:pt x="407" y="64"/>
                  </a:lnTo>
                  <a:lnTo>
                    <a:pt x="379" y="82"/>
                  </a:lnTo>
                  <a:lnTo>
                    <a:pt x="342" y="52"/>
                  </a:lnTo>
                  <a:lnTo>
                    <a:pt x="309" y="84"/>
                  </a:lnTo>
                  <a:lnTo>
                    <a:pt x="278" y="52"/>
                  </a:lnTo>
                  <a:lnTo>
                    <a:pt x="196" y="54"/>
                  </a:lnTo>
                  <a:lnTo>
                    <a:pt x="206" y="5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1" name="Shape - Oklahoma">
              <a:extLst>
                <a:ext uri="{FF2B5EF4-FFF2-40B4-BE49-F238E27FC236}">
                  <a16:creationId xmlns:a16="http://schemas.microsoft.com/office/drawing/2014/main" id="{B7C4CA17-0525-8D80-B4EB-80EB46C8A80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752848" y="3191692"/>
              <a:ext cx="1125539" cy="534988"/>
            </a:xfrm>
            <a:custGeom>
              <a:avLst/>
              <a:gdLst>
                <a:gd name="T0" fmla="*/ 2147483647 w 713"/>
                <a:gd name="T1" fmla="*/ 0 h 343"/>
                <a:gd name="T2" fmla="*/ 0 w 713"/>
                <a:gd name="T3" fmla="*/ 2147483647 h 343"/>
                <a:gd name="T4" fmla="*/ 2147483647 w 713"/>
                <a:gd name="T5" fmla="*/ 2147483647 h 343"/>
                <a:gd name="T6" fmla="*/ 2147483647 w 713"/>
                <a:gd name="T7" fmla="*/ 2147483647 h 343"/>
                <a:gd name="T8" fmla="*/ 2147483647 w 713"/>
                <a:gd name="T9" fmla="*/ 2147483647 h 343"/>
                <a:gd name="T10" fmla="*/ 2147483647 w 713"/>
                <a:gd name="T11" fmla="*/ 2147483647 h 343"/>
                <a:gd name="T12" fmla="*/ 2147483647 w 713"/>
                <a:gd name="T13" fmla="*/ 2147483647 h 343"/>
                <a:gd name="T14" fmla="*/ 2147483647 w 713"/>
                <a:gd name="T15" fmla="*/ 2147483647 h 343"/>
                <a:gd name="T16" fmla="*/ 2147483647 w 713"/>
                <a:gd name="T17" fmla="*/ 2147483647 h 343"/>
                <a:gd name="T18" fmla="*/ 2147483647 w 713"/>
                <a:gd name="T19" fmla="*/ 2147483647 h 343"/>
                <a:gd name="T20" fmla="*/ 2147483647 w 713"/>
                <a:gd name="T21" fmla="*/ 2147483647 h 343"/>
                <a:gd name="T22" fmla="*/ 2147483647 w 713"/>
                <a:gd name="T23" fmla="*/ 2147483647 h 343"/>
                <a:gd name="T24" fmla="*/ 2147483647 w 713"/>
                <a:gd name="T25" fmla="*/ 0 h 3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13"/>
                <a:gd name="T40" fmla="*/ 0 h 343"/>
                <a:gd name="T41" fmla="*/ 713 w 713"/>
                <a:gd name="T42" fmla="*/ 343 h 34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13" h="343">
                  <a:moveTo>
                    <a:pt x="4" y="0"/>
                  </a:moveTo>
                  <a:lnTo>
                    <a:pt x="0" y="61"/>
                  </a:lnTo>
                  <a:lnTo>
                    <a:pt x="253" y="70"/>
                  </a:lnTo>
                  <a:lnTo>
                    <a:pt x="255" y="266"/>
                  </a:lnTo>
                  <a:lnTo>
                    <a:pt x="385" y="319"/>
                  </a:lnTo>
                  <a:lnTo>
                    <a:pt x="420" y="300"/>
                  </a:lnTo>
                  <a:lnTo>
                    <a:pt x="502" y="343"/>
                  </a:lnTo>
                  <a:lnTo>
                    <a:pt x="556" y="342"/>
                  </a:lnTo>
                  <a:lnTo>
                    <a:pt x="654" y="300"/>
                  </a:lnTo>
                  <a:lnTo>
                    <a:pt x="713" y="340"/>
                  </a:lnTo>
                  <a:lnTo>
                    <a:pt x="713" y="128"/>
                  </a:lnTo>
                  <a:lnTo>
                    <a:pt x="695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2" name="Shape - Ohio">
              <a:extLst>
                <a:ext uri="{FF2B5EF4-FFF2-40B4-BE49-F238E27FC236}">
                  <a16:creationId xmlns:a16="http://schemas.microsoft.com/office/drawing/2014/main" id="{1E2713D2-E709-46C1-2A10-8A5A1EDF5AF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962648" y="2158230"/>
              <a:ext cx="547688" cy="619125"/>
            </a:xfrm>
            <a:custGeom>
              <a:avLst/>
              <a:gdLst>
                <a:gd name="T0" fmla="*/ 0 w 345"/>
                <a:gd name="T1" fmla="*/ 89 h 398"/>
                <a:gd name="T2" fmla="*/ 155 w 345"/>
                <a:gd name="T3" fmla="*/ 74 h 398"/>
                <a:gd name="T4" fmla="*/ 188 w 345"/>
                <a:gd name="T5" fmla="*/ 80 h 398"/>
                <a:gd name="T6" fmla="*/ 261 w 345"/>
                <a:gd name="T7" fmla="*/ 46 h 398"/>
                <a:gd name="T8" fmla="*/ 277 w 345"/>
                <a:gd name="T9" fmla="*/ 15 h 398"/>
                <a:gd name="T10" fmla="*/ 321 w 345"/>
                <a:gd name="T11" fmla="*/ 0 h 398"/>
                <a:gd name="T12" fmla="*/ 345 w 345"/>
                <a:gd name="T13" fmla="*/ 150 h 398"/>
                <a:gd name="T14" fmla="*/ 327 w 345"/>
                <a:gd name="T15" fmla="*/ 167 h 398"/>
                <a:gd name="T16" fmla="*/ 331 w 345"/>
                <a:gd name="T17" fmla="*/ 271 h 398"/>
                <a:gd name="T18" fmla="*/ 297 w 345"/>
                <a:gd name="T19" fmla="*/ 280 h 398"/>
                <a:gd name="T20" fmla="*/ 277 w 345"/>
                <a:gd name="T21" fmla="*/ 338 h 398"/>
                <a:gd name="T22" fmla="*/ 251 w 345"/>
                <a:gd name="T23" fmla="*/ 331 h 398"/>
                <a:gd name="T24" fmla="*/ 242 w 345"/>
                <a:gd name="T25" fmla="*/ 398 h 398"/>
                <a:gd name="T26" fmla="*/ 203 w 345"/>
                <a:gd name="T27" fmla="*/ 369 h 398"/>
                <a:gd name="T28" fmla="*/ 127 w 345"/>
                <a:gd name="T29" fmla="*/ 387 h 398"/>
                <a:gd name="T30" fmla="*/ 94 w 345"/>
                <a:gd name="T31" fmla="*/ 362 h 398"/>
                <a:gd name="T32" fmla="*/ 51 w 345"/>
                <a:gd name="T33" fmla="*/ 360 h 398"/>
                <a:gd name="T34" fmla="*/ 29 w 345"/>
                <a:gd name="T35" fmla="*/ 249 h 398"/>
                <a:gd name="T36" fmla="*/ 0 w 345"/>
                <a:gd name="T37" fmla="*/ 89 h 39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45"/>
                <a:gd name="T58" fmla="*/ 0 h 398"/>
                <a:gd name="T59" fmla="*/ 345 w 345"/>
                <a:gd name="T60" fmla="*/ 398 h 39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45" h="398">
                  <a:moveTo>
                    <a:pt x="0" y="89"/>
                  </a:moveTo>
                  <a:lnTo>
                    <a:pt x="155" y="74"/>
                  </a:lnTo>
                  <a:lnTo>
                    <a:pt x="188" y="80"/>
                  </a:lnTo>
                  <a:lnTo>
                    <a:pt x="261" y="46"/>
                  </a:lnTo>
                  <a:lnTo>
                    <a:pt x="277" y="15"/>
                  </a:lnTo>
                  <a:lnTo>
                    <a:pt x="321" y="0"/>
                  </a:lnTo>
                  <a:lnTo>
                    <a:pt x="345" y="150"/>
                  </a:lnTo>
                  <a:lnTo>
                    <a:pt x="327" y="167"/>
                  </a:lnTo>
                  <a:lnTo>
                    <a:pt x="331" y="271"/>
                  </a:lnTo>
                  <a:lnTo>
                    <a:pt x="297" y="280"/>
                  </a:lnTo>
                  <a:lnTo>
                    <a:pt x="277" y="338"/>
                  </a:lnTo>
                  <a:lnTo>
                    <a:pt x="251" y="331"/>
                  </a:lnTo>
                  <a:lnTo>
                    <a:pt x="242" y="398"/>
                  </a:lnTo>
                  <a:lnTo>
                    <a:pt x="203" y="369"/>
                  </a:lnTo>
                  <a:lnTo>
                    <a:pt x="127" y="387"/>
                  </a:lnTo>
                  <a:lnTo>
                    <a:pt x="94" y="362"/>
                  </a:lnTo>
                  <a:lnTo>
                    <a:pt x="51" y="360"/>
                  </a:lnTo>
                  <a:lnTo>
                    <a:pt x="29" y="249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3" name="Shape - North Dakota">
              <a:extLst>
                <a:ext uri="{FF2B5EF4-FFF2-40B4-BE49-F238E27FC236}">
                  <a16:creationId xmlns:a16="http://schemas.microsoft.com/office/drawing/2014/main" id="{685BADB6-07DC-72FC-36FD-C99C701F571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686174" y="1266055"/>
              <a:ext cx="876300" cy="506412"/>
            </a:xfrm>
            <a:custGeom>
              <a:avLst/>
              <a:gdLst>
                <a:gd name="T0" fmla="*/ 2147483647 w 555"/>
                <a:gd name="T1" fmla="*/ 0 h 325"/>
                <a:gd name="T2" fmla="*/ 2147483647 w 555"/>
                <a:gd name="T3" fmla="*/ 2147483647 h 325"/>
                <a:gd name="T4" fmla="*/ 2147483647 w 555"/>
                <a:gd name="T5" fmla="*/ 2147483647 h 325"/>
                <a:gd name="T6" fmla="*/ 2147483647 w 555"/>
                <a:gd name="T7" fmla="*/ 2147483647 h 325"/>
                <a:gd name="T8" fmla="*/ 2147483647 w 555"/>
                <a:gd name="T9" fmla="*/ 2147483647 h 325"/>
                <a:gd name="T10" fmla="*/ 2147483647 w 555"/>
                <a:gd name="T11" fmla="*/ 2147483647 h 325"/>
                <a:gd name="T12" fmla="*/ 2147483647 w 555"/>
                <a:gd name="T13" fmla="*/ 2147483647 h 325"/>
                <a:gd name="T14" fmla="*/ 0 w 555"/>
                <a:gd name="T15" fmla="*/ 2147483647 h 325"/>
                <a:gd name="T16" fmla="*/ 2147483647 w 555"/>
                <a:gd name="T17" fmla="*/ 0 h 3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5"/>
                <a:gd name="T28" fmla="*/ 0 h 325"/>
                <a:gd name="T29" fmla="*/ 555 w 555"/>
                <a:gd name="T30" fmla="*/ 325 h 3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5" h="325">
                  <a:moveTo>
                    <a:pt x="2" y="0"/>
                  </a:moveTo>
                  <a:lnTo>
                    <a:pt x="465" y="10"/>
                  </a:lnTo>
                  <a:lnTo>
                    <a:pt x="500" y="106"/>
                  </a:lnTo>
                  <a:lnTo>
                    <a:pt x="532" y="179"/>
                  </a:lnTo>
                  <a:lnTo>
                    <a:pt x="555" y="298"/>
                  </a:lnTo>
                  <a:lnTo>
                    <a:pt x="541" y="325"/>
                  </a:lnTo>
                  <a:lnTo>
                    <a:pt x="370" y="320"/>
                  </a:lnTo>
                  <a:lnTo>
                    <a:pt x="0" y="3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24" name="Shape - North Carolina">
              <a:extLst>
                <a:ext uri="{FF2B5EF4-FFF2-40B4-BE49-F238E27FC236}">
                  <a16:creationId xmlns:a16="http://schemas.microsoft.com/office/drawing/2014/main" id="{92E3748B-2E0B-8671-FD61-83D601367D8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230937" y="2902768"/>
              <a:ext cx="1112837" cy="479425"/>
            </a:xfrm>
            <a:custGeom>
              <a:avLst/>
              <a:gdLst>
                <a:gd name="T0" fmla="*/ 2147483647 w 704"/>
                <a:gd name="T1" fmla="*/ 2147483647 h 308"/>
                <a:gd name="T2" fmla="*/ 0 w 704"/>
                <a:gd name="T3" fmla="*/ 2147483647 h 308"/>
                <a:gd name="T4" fmla="*/ 2147483647 w 704"/>
                <a:gd name="T5" fmla="*/ 2147483647 h 308"/>
                <a:gd name="T6" fmla="*/ 2147483647 w 704"/>
                <a:gd name="T7" fmla="*/ 2147483647 h 308"/>
                <a:gd name="T8" fmla="*/ 2147483647 w 704"/>
                <a:gd name="T9" fmla="*/ 2147483647 h 308"/>
                <a:gd name="T10" fmla="*/ 2147483647 w 704"/>
                <a:gd name="T11" fmla="*/ 2147483647 h 308"/>
                <a:gd name="T12" fmla="*/ 2147483647 w 704"/>
                <a:gd name="T13" fmla="*/ 2147483647 h 308"/>
                <a:gd name="T14" fmla="*/ 2147483647 w 704"/>
                <a:gd name="T15" fmla="*/ 2147483647 h 308"/>
                <a:gd name="T16" fmla="*/ 2147483647 w 704"/>
                <a:gd name="T17" fmla="*/ 2147483647 h 308"/>
                <a:gd name="T18" fmla="*/ 2147483647 w 704"/>
                <a:gd name="T19" fmla="*/ 2147483647 h 308"/>
                <a:gd name="T20" fmla="*/ 2147483647 w 704"/>
                <a:gd name="T21" fmla="*/ 2147483647 h 308"/>
                <a:gd name="T22" fmla="*/ 2147483647 w 704"/>
                <a:gd name="T23" fmla="*/ 2147483647 h 308"/>
                <a:gd name="T24" fmla="*/ 2147483647 w 704"/>
                <a:gd name="T25" fmla="*/ 2147483647 h 308"/>
                <a:gd name="T26" fmla="*/ 2147483647 w 704"/>
                <a:gd name="T27" fmla="*/ 2147483647 h 308"/>
                <a:gd name="T28" fmla="*/ 2147483647 w 704"/>
                <a:gd name="T29" fmla="*/ 2147483647 h 308"/>
                <a:gd name="T30" fmla="*/ 2147483647 w 704"/>
                <a:gd name="T31" fmla="*/ 2147483647 h 308"/>
                <a:gd name="T32" fmla="*/ 2147483647 w 704"/>
                <a:gd name="T33" fmla="*/ 2147483647 h 308"/>
                <a:gd name="T34" fmla="*/ 2147483647 w 704"/>
                <a:gd name="T35" fmla="*/ 2147483647 h 308"/>
                <a:gd name="T36" fmla="*/ 2147483647 w 704"/>
                <a:gd name="T37" fmla="*/ 2147483647 h 308"/>
                <a:gd name="T38" fmla="*/ 2147483647 w 704"/>
                <a:gd name="T39" fmla="*/ 2147483647 h 308"/>
                <a:gd name="T40" fmla="*/ 2147483647 w 704"/>
                <a:gd name="T41" fmla="*/ 2147483647 h 308"/>
                <a:gd name="T42" fmla="*/ 2147483647 w 704"/>
                <a:gd name="T43" fmla="*/ 2147483647 h 308"/>
                <a:gd name="T44" fmla="*/ 2147483647 w 704"/>
                <a:gd name="T45" fmla="*/ 2147483647 h 308"/>
                <a:gd name="T46" fmla="*/ 2147483647 w 704"/>
                <a:gd name="T47" fmla="*/ 2147483647 h 308"/>
                <a:gd name="T48" fmla="*/ 2147483647 w 704"/>
                <a:gd name="T49" fmla="*/ 2147483647 h 308"/>
                <a:gd name="T50" fmla="*/ 2147483647 w 704"/>
                <a:gd name="T51" fmla="*/ 2147483647 h 308"/>
                <a:gd name="T52" fmla="*/ 2147483647 w 704"/>
                <a:gd name="T53" fmla="*/ 2147483647 h 308"/>
                <a:gd name="T54" fmla="*/ 2147483647 w 704"/>
                <a:gd name="T55" fmla="*/ 2147483647 h 308"/>
                <a:gd name="T56" fmla="*/ 2147483647 w 704"/>
                <a:gd name="T57" fmla="*/ 2147483647 h 308"/>
                <a:gd name="T58" fmla="*/ 2147483647 w 704"/>
                <a:gd name="T59" fmla="*/ 0 h 308"/>
                <a:gd name="T60" fmla="*/ 2147483647 w 704"/>
                <a:gd name="T61" fmla="*/ 2147483647 h 308"/>
                <a:gd name="T62" fmla="*/ 2147483647 w 704"/>
                <a:gd name="T63" fmla="*/ 2147483647 h 308"/>
                <a:gd name="T64" fmla="*/ 2147483647 w 704"/>
                <a:gd name="T65" fmla="*/ 2147483647 h 308"/>
                <a:gd name="T66" fmla="*/ 2147483647 w 704"/>
                <a:gd name="T67" fmla="*/ 2147483647 h 3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04"/>
                <a:gd name="T103" fmla="*/ 0 h 308"/>
                <a:gd name="T104" fmla="*/ 704 w 704"/>
                <a:gd name="T105" fmla="*/ 308 h 3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04" h="308">
                  <a:moveTo>
                    <a:pt x="24" y="228"/>
                  </a:moveTo>
                  <a:lnTo>
                    <a:pt x="0" y="294"/>
                  </a:lnTo>
                  <a:lnTo>
                    <a:pt x="91" y="285"/>
                  </a:lnTo>
                  <a:lnTo>
                    <a:pt x="127" y="255"/>
                  </a:lnTo>
                  <a:lnTo>
                    <a:pt x="251" y="222"/>
                  </a:lnTo>
                  <a:lnTo>
                    <a:pt x="285" y="240"/>
                  </a:lnTo>
                  <a:lnTo>
                    <a:pt x="367" y="228"/>
                  </a:lnTo>
                  <a:lnTo>
                    <a:pt x="367" y="233"/>
                  </a:lnTo>
                  <a:lnTo>
                    <a:pt x="489" y="308"/>
                  </a:lnTo>
                  <a:lnTo>
                    <a:pt x="561" y="286"/>
                  </a:lnTo>
                  <a:lnTo>
                    <a:pt x="601" y="201"/>
                  </a:lnTo>
                  <a:lnTo>
                    <a:pt x="671" y="177"/>
                  </a:lnTo>
                  <a:lnTo>
                    <a:pt x="704" y="115"/>
                  </a:lnTo>
                  <a:lnTo>
                    <a:pt x="702" y="39"/>
                  </a:lnTo>
                  <a:lnTo>
                    <a:pt x="693" y="101"/>
                  </a:lnTo>
                  <a:lnTo>
                    <a:pt x="655" y="155"/>
                  </a:lnTo>
                  <a:lnTo>
                    <a:pt x="640" y="151"/>
                  </a:lnTo>
                  <a:lnTo>
                    <a:pt x="587" y="165"/>
                  </a:lnTo>
                  <a:lnTo>
                    <a:pt x="587" y="148"/>
                  </a:lnTo>
                  <a:lnTo>
                    <a:pt x="640" y="130"/>
                  </a:lnTo>
                  <a:lnTo>
                    <a:pt x="592" y="124"/>
                  </a:lnTo>
                  <a:lnTo>
                    <a:pt x="646" y="107"/>
                  </a:lnTo>
                  <a:lnTo>
                    <a:pt x="666" y="116"/>
                  </a:lnTo>
                  <a:lnTo>
                    <a:pt x="677" y="57"/>
                  </a:lnTo>
                  <a:lnTo>
                    <a:pt x="663" y="43"/>
                  </a:lnTo>
                  <a:lnTo>
                    <a:pt x="599" y="67"/>
                  </a:lnTo>
                  <a:lnTo>
                    <a:pt x="601" y="31"/>
                  </a:lnTo>
                  <a:lnTo>
                    <a:pt x="628" y="40"/>
                  </a:lnTo>
                  <a:lnTo>
                    <a:pt x="663" y="13"/>
                  </a:lnTo>
                  <a:lnTo>
                    <a:pt x="644" y="0"/>
                  </a:lnTo>
                  <a:lnTo>
                    <a:pt x="434" y="48"/>
                  </a:lnTo>
                  <a:lnTo>
                    <a:pt x="176" y="100"/>
                  </a:lnTo>
                  <a:lnTo>
                    <a:pt x="58" y="227"/>
                  </a:lnTo>
                  <a:lnTo>
                    <a:pt x="24" y="228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25" name="Shape - New York">
              <a:extLst>
                <a:ext uri="{FF2B5EF4-FFF2-40B4-BE49-F238E27FC236}">
                  <a16:creationId xmlns:a16="http://schemas.microsoft.com/office/drawing/2014/main" id="{4034CAC0-FC17-ED3C-BC8B-CFA5F0E62B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30974" y="1478781"/>
              <a:ext cx="1044575" cy="700087"/>
              <a:chOff x="4071" y="893"/>
              <a:chExt cx="658" cy="440"/>
            </a:xfrm>
            <a:solidFill>
              <a:schemeClr val="accent6"/>
            </a:solidFill>
          </p:grpSpPr>
          <p:sp>
            <p:nvSpPr>
              <p:cNvPr id="129" name="Shape -">
                <a:extLst>
                  <a:ext uri="{FF2B5EF4-FFF2-40B4-BE49-F238E27FC236}">
                    <a16:creationId xmlns:a16="http://schemas.microsoft.com/office/drawing/2014/main" id="{552463F9-7938-1788-B76B-71B3AD8A60D8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071" y="893"/>
                <a:ext cx="521" cy="417"/>
              </a:xfrm>
              <a:custGeom>
                <a:avLst/>
                <a:gdLst>
                  <a:gd name="T0" fmla="*/ 41 w 524"/>
                  <a:gd name="T1" fmla="*/ 286 h 426"/>
                  <a:gd name="T2" fmla="*/ 90 w 524"/>
                  <a:gd name="T3" fmla="*/ 261 h 426"/>
                  <a:gd name="T4" fmla="*/ 157 w 524"/>
                  <a:gd name="T5" fmla="*/ 255 h 426"/>
                  <a:gd name="T6" fmla="*/ 173 w 524"/>
                  <a:gd name="T7" fmla="*/ 233 h 426"/>
                  <a:gd name="T8" fmla="*/ 197 w 524"/>
                  <a:gd name="T9" fmla="*/ 230 h 426"/>
                  <a:gd name="T10" fmla="*/ 211 w 524"/>
                  <a:gd name="T11" fmla="*/ 206 h 426"/>
                  <a:gd name="T12" fmla="*/ 233 w 524"/>
                  <a:gd name="T13" fmla="*/ 197 h 426"/>
                  <a:gd name="T14" fmla="*/ 223 w 524"/>
                  <a:gd name="T15" fmla="*/ 152 h 426"/>
                  <a:gd name="T16" fmla="*/ 209 w 524"/>
                  <a:gd name="T17" fmla="*/ 140 h 426"/>
                  <a:gd name="T18" fmla="*/ 237 w 524"/>
                  <a:gd name="T19" fmla="*/ 104 h 426"/>
                  <a:gd name="T20" fmla="*/ 255 w 524"/>
                  <a:gd name="T21" fmla="*/ 104 h 426"/>
                  <a:gd name="T22" fmla="*/ 316 w 524"/>
                  <a:gd name="T23" fmla="*/ 28 h 426"/>
                  <a:gd name="T24" fmla="*/ 410 w 524"/>
                  <a:gd name="T25" fmla="*/ 0 h 426"/>
                  <a:gd name="T26" fmla="*/ 421 w 524"/>
                  <a:gd name="T27" fmla="*/ 72 h 426"/>
                  <a:gd name="T28" fmla="*/ 425 w 524"/>
                  <a:gd name="T29" fmla="*/ 69 h 426"/>
                  <a:gd name="T30" fmla="*/ 448 w 524"/>
                  <a:gd name="T31" fmla="*/ 94 h 426"/>
                  <a:gd name="T32" fmla="*/ 449 w 524"/>
                  <a:gd name="T33" fmla="*/ 167 h 426"/>
                  <a:gd name="T34" fmla="*/ 477 w 524"/>
                  <a:gd name="T35" fmla="*/ 227 h 426"/>
                  <a:gd name="T36" fmla="*/ 488 w 524"/>
                  <a:gd name="T37" fmla="*/ 304 h 426"/>
                  <a:gd name="T38" fmla="*/ 491 w 524"/>
                  <a:gd name="T39" fmla="*/ 371 h 426"/>
                  <a:gd name="T40" fmla="*/ 524 w 524"/>
                  <a:gd name="T41" fmla="*/ 394 h 426"/>
                  <a:gd name="T42" fmla="*/ 500 w 524"/>
                  <a:gd name="T43" fmla="*/ 426 h 426"/>
                  <a:gd name="T44" fmla="*/ 439 w 524"/>
                  <a:gd name="T45" fmla="*/ 388 h 426"/>
                  <a:gd name="T46" fmla="*/ 407 w 524"/>
                  <a:gd name="T47" fmla="*/ 391 h 426"/>
                  <a:gd name="T48" fmla="*/ 376 w 524"/>
                  <a:gd name="T49" fmla="*/ 382 h 426"/>
                  <a:gd name="T50" fmla="*/ 378 w 524"/>
                  <a:gd name="T51" fmla="*/ 359 h 426"/>
                  <a:gd name="T52" fmla="*/ 358 w 524"/>
                  <a:gd name="T53" fmla="*/ 352 h 426"/>
                  <a:gd name="T54" fmla="*/ 15 w 524"/>
                  <a:gd name="T55" fmla="*/ 417 h 426"/>
                  <a:gd name="T56" fmla="*/ 0 w 524"/>
                  <a:gd name="T57" fmla="*/ 398 h 426"/>
                  <a:gd name="T58" fmla="*/ 53 w 524"/>
                  <a:gd name="T59" fmla="*/ 322 h 426"/>
                  <a:gd name="T60" fmla="*/ 41 w 524"/>
                  <a:gd name="T61" fmla="*/ 286 h 42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524"/>
                  <a:gd name="T94" fmla="*/ 0 h 426"/>
                  <a:gd name="T95" fmla="*/ 524 w 524"/>
                  <a:gd name="T96" fmla="*/ 426 h 42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524" h="426">
                    <a:moveTo>
                      <a:pt x="41" y="286"/>
                    </a:moveTo>
                    <a:lnTo>
                      <a:pt x="90" y="261"/>
                    </a:lnTo>
                    <a:lnTo>
                      <a:pt x="157" y="255"/>
                    </a:lnTo>
                    <a:lnTo>
                      <a:pt x="173" y="233"/>
                    </a:lnTo>
                    <a:lnTo>
                      <a:pt x="197" y="230"/>
                    </a:lnTo>
                    <a:lnTo>
                      <a:pt x="211" y="206"/>
                    </a:lnTo>
                    <a:lnTo>
                      <a:pt x="233" y="197"/>
                    </a:lnTo>
                    <a:lnTo>
                      <a:pt x="223" y="152"/>
                    </a:lnTo>
                    <a:lnTo>
                      <a:pt x="209" y="140"/>
                    </a:lnTo>
                    <a:lnTo>
                      <a:pt x="237" y="104"/>
                    </a:lnTo>
                    <a:lnTo>
                      <a:pt x="255" y="104"/>
                    </a:lnTo>
                    <a:lnTo>
                      <a:pt x="316" y="28"/>
                    </a:lnTo>
                    <a:lnTo>
                      <a:pt x="410" y="0"/>
                    </a:lnTo>
                    <a:lnTo>
                      <a:pt x="421" y="72"/>
                    </a:lnTo>
                    <a:lnTo>
                      <a:pt x="425" y="69"/>
                    </a:lnTo>
                    <a:lnTo>
                      <a:pt x="448" y="94"/>
                    </a:lnTo>
                    <a:lnTo>
                      <a:pt x="449" y="167"/>
                    </a:lnTo>
                    <a:lnTo>
                      <a:pt x="477" y="227"/>
                    </a:lnTo>
                    <a:lnTo>
                      <a:pt x="488" y="304"/>
                    </a:lnTo>
                    <a:lnTo>
                      <a:pt x="491" y="371"/>
                    </a:lnTo>
                    <a:lnTo>
                      <a:pt x="524" y="394"/>
                    </a:lnTo>
                    <a:lnTo>
                      <a:pt x="500" y="426"/>
                    </a:lnTo>
                    <a:lnTo>
                      <a:pt x="439" y="388"/>
                    </a:lnTo>
                    <a:lnTo>
                      <a:pt x="407" y="391"/>
                    </a:lnTo>
                    <a:lnTo>
                      <a:pt x="376" y="382"/>
                    </a:lnTo>
                    <a:lnTo>
                      <a:pt x="378" y="359"/>
                    </a:lnTo>
                    <a:lnTo>
                      <a:pt x="358" y="352"/>
                    </a:lnTo>
                    <a:lnTo>
                      <a:pt x="15" y="417"/>
                    </a:lnTo>
                    <a:lnTo>
                      <a:pt x="0" y="398"/>
                    </a:lnTo>
                    <a:lnTo>
                      <a:pt x="53" y="322"/>
                    </a:lnTo>
                    <a:lnTo>
                      <a:pt x="41" y="28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30" name="Shape -">
                <a:extLst>
                  <a:ext uri="{FF2B5EF4-FFF2-40B4-BE49-F238E27FC236}">
                    <a16:creationId xmlns:a16="http://schemas.microsoft.com/office/drawing/2014/main" id="{725D89C9-7589-09B6-C2CD-633CE6FBB043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578" y="1244"/>
                <a:ext cx="151" cy="89"/>
              </a:xfrm>
              <a:custGeom>
                <a:avLst/>
                <a:gdLst>
                  <a:gd name="T0" fmla="*/ 0 w 152"/>
                  <a:gd name="T1" fmla="*/ 67 h 91"/>
                  <a:gd name="T2" fmla="*/ 63 w 152"/>
                  <a:gd name="T3" fmla="*/ 37 h 91"/>
                  <a:gd name="T4" fmla="*/ 124 w 152"/>
                  <a:gd name="T5" fmla="*/ 0 h 91"/>
                  <a:gd name="T6" fmla="*/ 134 w 152"/>
                  <a:gd name="T7" fmla="*/ 1 h 91"/>
                  <a:gd name="T8" fmla="*/ 152 w 152"/>
                  <a:gd name="T9" fmla="*/ 3 h 91"/>
                  <a:gd name="T10" fmla="*/ 93 w 152"/>
                  <a:gd name="T11" fmla="*/ 50 h 91"/>
                  <a:gd name="T12" fmla="*/ 18 w 152"/>
                  <a:gd name="T13" fmla="*/ 91 h 91"/>
                  <a:gd name="T14" fmla="*/ 0 w 152"/>
                  <a:gd name="T15" fmla="*/ 67 h 9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52"/>
                  <a:gd name="T25" fmla="*/ 0 h 91"/>
                  <a:gd name="T26" fmla="*/ 152 w 152"/>
                  <a:gd name="T27" fmla="*/ 91 h 9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52" h="91">
                    <a:moveTo>
                      <a:pt x="0" y="67"/>
                    </a:moveTo>
                    <a:lnTo>
                      <a:pt x="63" y="37"/>
                    </a:lnTo>
                    <a:lnTo>
                      <a:pt x="124" y="0"/>
                    </a:lnTo>
                    <a:lnTo>
                      <a:pt x="134" y="1"/>
                    </a:lnTo>
                    <a:lnTo>
                      <a:pt x="152" y="3"/>
                    </a:lnTo>
                    <a:lnTo>
                      <a:pt x="93" y="50"/>
                    </a:lnTo>
                    <a:lnTo>
                      <a:pt x="18" y="91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6" name="Shape - New Mexico">
              <a:extLst>
                <a:ext uri="{FF2B5EF4-FFF2-40B4-BE49-F238E27FC236}">
                  <a16:creationId xmlns:a16="http://schemas.microsoft.com/office/drawing/2014/main" id="{AABC0FF5-100E-A199-DB40-DC485993E12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68611" y="3158355"/>
              <a:ext cx="898525" cy="877887"/>
            </a:xfrm>
            <a:custGeom>
              <a:avLst/>
              <a:gdLst>
                <a:gd name="T0" fmla="*/ 2147483647 w 568"/>
                <a:gd name="T1" fmla="*/ 0 h 563"/>
                <a:gd name="T2" fmla="*/ 2147483647 w 568"/>
                <a:gd name="T3" fmla="*/ 2147483647 h 563"/>
                <a:gd name="T4" fmla="*/ 2147483647 w 568"/>
                <a:gd name="T5" fmla="*/ 2147483647 h 563"/>
                <a:gd name="T6" fmla="*/ 2147483647 w 568"/>
                <a:gd name="T7" fmla="*/ 2147483647 h 563"/>
                <a:gd name="T8" fmla="*/ 2147483647 w 568"/>
                <a:gd name="T9" fmla="*/ 2147483647 h 563"/>
                <a:gd name="T10" fmla="*/ 2147483647 w 568"/>
                <a:gd name="T11" fmla="*/ 2147483647 h 563"/>
                <a:gd name="T12" fmla="*/ 2147483647 w 568"/>
                <a:gd name="T13" fmla="*/ 2147483647 h 563"/>
                <a:gd name="T14" fmla="*/ 2147483647 w 568"/>
                <a:gd name="T15" fmla="*/ 2147483647 h 563"/>
                <a:gd name="T16" fmla="*/ 0 w 568"/>
                <a:gd name="T17" fmla="*/ 2147483647 h 563"/>
                <a:gd name="T18" fmla="*/ 2147483647 w 568"/>
                <a:gd name="T19" fmla="*/ 2147483647 h 563"/>
                <a:gd name="T20" fmla="*/ 2147483647 w 568"/>
                <a:gd name="T21" fmla="*/ 0 h 56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68"/>
                <a:gd name="T34" fmla="*/ 0 h 563"/>
                <a:gd name="T35" fmla="*/ 568 w 568"/>
                <a:gd name="T36" fmla="*/ 563 h 56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68" h="563">
                  <a:moveTo>
                    <a:pt x="69" y="0"/>
                  </a:moveTo>
                  <a:lnTo>
                    <a:pt x="568" y="22"/>
                  </a:lnTo>
                  <a:lnTo>
                    <a:pt x="544" y="520"/>
                  </a:lnTo>
                  <a:lnTo>
                    <a:pt x="382" y="511"/>
                  </a:lnTo>
                  <a:lnTo>
                    <a:pt x="230" y="507"/>
                  </a:lnTo>
                  <a:lnTo>
                    <a:pt x="230" y="526"/>
                  </a:lnTo>
                  <a:lnTo>
                    <a:pt x="103" y="526"/>
                  </a:lnTo>
                  <a:lnTo>
                    <a:pt x="95" y="563"/>
                  </a:lnTo>
                  <a:lnTo>
                    <a:pt x="0" y="551"/>
                  </a:lnTo>
                  <a:lnTo>
                    <a:pt x="54" y="13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7" name="Shape - New Jersey">
              <a:extLst>
                <a:ext uri="{FF2B5EF4-FFF2-40B4-BE49-F238E27FC236}">
                  <a16:creationId xmlns:a16="http://schemas.microsoft.com/office/drawing/2014/main" id="{ED593A60-A44A-C721-6A24-EBF844DA558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143748" y="2080443"/>
              <a:ext cx="196851" cy="385763"/>
            </a:xfrm>
            <a:custGeom>
              <a:avLst/>
              <a:gdLst>
                <a:gd name="T0" fmla="*/ 2147483647 w 125"/>
                <a:gd name="T1" fmla="*/ 2147483647 h 247"/>
                <a:gd name="T2" fmla="*/ 2147483647 w 125"/>
                <a:gd name="T3" fmla="*/ 0 h 247"/>
                <a:gd name="T4" fmla="*/ 2147483647 w 125"/>
                <a:gd name="T5" fmla="*/ 2147483647 h 247"/>
                <a:gd name="T6" fmla="*/ 2147483647 w 125"/>
                <a:gd name="T7" fmla="*/ 2147483647 h 247"/>
                <a:gd name="T8" fmla="*/ 2147483647 w 125"/>
                <a:gd name="T9" fmla="*/ 2147483647 h 247"/>
                <a:gd name="T10" fmla="*/ 2147483647 w 125"/>
                <a:gd name="T11" fmla="*/ 2147483647 h 247"/>
                <a:gd name="T12" fmla="*/ 2147483647 w 125"/>
                <a:gd name="T13" fmla="*/ 2147483647 h 247"/>
                <a:gd name="T14" fmla="*/ 2147483647 w 125"/>
                <a:gd name="T15" fmla="*/ 2147483647 h 247"/>
                <a:gd name="T16" fmla="*/ 2147483647 w 125"/>
                <a:gd name="T17" fmla="*/ 2147483647 h 247"/>
                <a:gd name="T18" fmla="*/ 2147483647 w 125"/>
                <a:gd name="T19" fmla="*/ 2147483647 h 247"/>
                <a:gd name="T20" fmla="*/ 2147483647 w 125"/>
                <a:gd name="T21" fmla="*/ 2147483647 h 247"/>
                <a:gd name="T22" fmla="*/ 0 w 125"/>
                <a:gd name="T23" fmla="*/ 2147483647 h 247"/>
                <a:gd name="T24" fmla="*/ 2147483647 w 125"/>
                <a:gd name="T25" fmla="*/ 2147483647 h 2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5"/>
                <a:gd name="T40" fmla="*/ 0 h 247"/>
                <a:gd name="T41" fmla="*/ 125 w 125"/>
                <a:gd name="T42" fmla="*/ 247 h 24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5" h="247">
                  <a:moveTo>
                    <a:pt x="22" y="2"/>
                  </a:moveTo>
                  <a:lnTo>
                    <a:pt x="52" y="0"/>
                  </a:lnTo>
                  <a:lnTo>
                    <a:pt x="112" y="37"/>
                  </a:lnTo>
                  <a:lnTo>
                    <a:pt x="103" y="67"/>
                  </a:lnTo>
                  <a:lnTo>
                    <a:pt x="124" y="86"/>
                  </a:lnTo>
                  <a:lnTo>
                    <a:pt x="125" y="203"/>
                  </a:lnTo>
                  <a:lnTo>
                    <a:pt x="104" y="247"/>
                  </a:lnTo>
                  <a:lnTo>
                    <a:pt x="81" y="231"/>
                  </a:lnTo>
                  <a:lnTo>
                    <a:pt x="55" y="230"/>
                  </a:lnTo>
                  <a:lnTo>
                    <a:pt x="12" y="206"/>
                  </a:lnTo>
                  <a:lnTo>
                    <a:pt x="45" y="133"/>
                  </a:lnTo>
                  <a:lnTo>
                    <a:pt x="0" y="94"/>
                  </a:lnTo>
                  <a:lnTo>
                    <a:pt x="22" y="2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8" name="Shape - New Hampshire">
              <a:extLst>
                <a:ext uri="{FF2B5EF4-FFF2-40B4-BE49-F238E27FC236}">
                  <a16:creationId xmlns:a16="http://schemas.microsoft.com/office/drawing/2014/main" id="{E03BAE8E-3C61-D673-83A3-A6B30C3E847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334249" y="1366068"/>
              <a:ext cx="257175" cy="447675"/>
            </a:xfrm>
            <a:custGeom>
              <a:avLst/>
              <a:gdLst>
                <a:gd name="T0" fmla="*/ 2147483647 w 162"/>
                <a:gd name="T1" fmla="*/ 0 h 289"/>
                <a:gd name="T2" fmla="*/ 0 w 162"/>
                <a:gd name="T3" fmla="*/ 2147483647 h 289"/>
                <a:gd name="T4" fmla="*/ 2147483647 w 162"/>
                <a:gd name="T5" fmla="*/ 2147483647 h 289"/>
                <a:gd name="T6" fmla="*/ 2147483647 w 162"/>
                <a:gd name="T7" fmla="*/ 2147483647 h 289"/>
                <a:gd name="T8" fmla="*/ 2147483647 w 162"/>
                <a:gd name="T9" fmla="*/ 2147483647 h 289"/>
                <a:gd name="T10" fmla="*/ 2147483647 w 162"/>
                <a:gd name="T11" fmla="*/ 2147483647 h 289"/>
                <a:gd name="T12" fmla="*/ 2147483647 w 162"/>
                <a:gd name="T13" fmla="*/ 2147483647 h 289"/>
                <a:gd name="T14" fmla="*/ 2147483647 w 162"/>
                <a:gd name="T15" fmla="*/ 2147483647 h 289"/>
                <a:gd name="T16" fmla="*/ 2147483647 w 162"/>
                <a:gd name="T17" fmla="*/ 2147483647 h 289"/>
                <a:gd name="T18" fmla="*/ 2147483647 w 162"/>
                <a:gd name="T19" fmla="*/ 2147483647 h 289"/>
                <a:gd name="T20" fmla="*/ 2147483647 w 162"/>
                <a:gd name="T21" fmla="*/ 2147483647 h 289"/>
                <a:gd name="T22" fmla="*/ 2147483647 w 162"/>
                <a:gd name="T23" fmla="*/ 2147483647 h 289"/>
                <a:gd name="T24" fmla="*/ 2147483647 w 162"/>
                <a:gd name="T25" fmla="*/ 0 h 28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2"/>
                <a:gd name="T40" fmla="*/ 0 h 289"/>
                <a:gd name="T41" fmla="*/ 162 w 162"/>
                <a:gd name="T42" fmla="*/ 289 h 28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2" h="289">
                  <a:moveTo>
                    <a:pt x="34" y="0"/>
                  </a:moveTo>
                  <a:lnTo>
                    <a:pt x="0" y="51"/>
                  </a:lnTo>
                  <a:lnTo>
                    <a:pt x="37" y="118"/>
                  </a:lnTo>
                  <a:lnTo>
                    <a:pt x="15" y="136"/>
                  </a:lnTo>
                  <a:lnTo>
                    <a:pt x="24" y="289"/>
                  </a:lnTo>
                  <a:lnTo>
                    <a:pt x="115" y="267"/>
                  </a:lnTo>
                  <a:lnTo>
                    <a:pt x="138" y="267"/>
                  </a:lnTo>
                  <a:lnTo>
                    <a:pt x="152" y="250"/>
                  </a:lnTo>
                  <a:lnTo>
                    <a:pt x="152" y="222"/>
                  </a:lnTo>
                  <a:lnTo>
                    <a:pt x="162" y="204"/>
                  </a:lnTo>
                  <a:lnTo>
                    <a:pt x="112" y="182"/>
                  </a:lnTo>
                  <a:lnTo>
                    <a:pt x="46" y="1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29" name="Shape - Nevada">
              <a:extLst>
                <a:ext uri="{FF2B5EF4-FFF2-40B4-BE49-F238E27FC236}">
                  <a16:creationId xmlns:a16="http://schemas.microsoft.com/office/drawing/2014/main" id="{52CE9E8C-8766-850C-53DC-687A3643FD4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660523" y="2143942"/>
              <a:ext cx="831851" cy="1239838"/>
            </a:xfrm>
            <a:custGeom>
              <a:avLst/>
              <a:gdLst>
                <a:gd name="T0" fmla="*/ 2147483647 w 527"/>
                <a:gd name="T1" fmla="*/ 0 h 797"/>
                <a:gd name="T2" fmla="*/ 0 w 527"/>
                <a:gd name="T3" fmla="*/ 2147483647 h 797"/>
                <a:gd name="T4" fmla="*/ 2147483647 w 527"/>
                <a:gd name="T5" fmla="*/ 2147483647 h 797"/>
                <a:gd name="T6" fmla="*/ 2147483647 w 527"/>
                <a:gd name="T7" fmla="*/ 2147483647 h 797"/>
                <a:gd name="T8" fmla="*/ 2147483647 w 527"/>
                <a:gd name="T9" fmla="*/ 2147483647 h 797"/>
                <a:gd name="T10" fmla="*/ 2147483647 w 527"/>
                <a:gd name="T11" fmla="*/ 2147483647 h 797"/>
                <a:gd name="T12" fmla="*/ 2147483647 w 527"/>
                <a:gd name="T13" fmla="*/ 2147483647 h 797"/>
                <a:gd name="T14" fmla="*/ 2147483647 w 527"/>
                <a:gd name="T15" fmla="*/ 2147483647 h 797"/>
                <a:gd name="T16" fmla="*/ 2147483647 w 527"/>
                <a:gd name="T17" fmla="*/ 2147483647 h 797"/>
                <a:gd name="T18" fmla="*/ 2147483647 w 527"/>
                <a:gd name="T19" fmla="*/ 2147483647 h 797"/>
                <a:gd name="T20" fmla="*/ 2147483647 w 527"/>
                <a:gd name="T21" fmla="*/ 2147483647 h 797"/>
                <a:gd name="T22" fmla="*/ 2147483647 w 527"/>
                <a:gd name="T23" fmla="*/ 0 h 79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27"/>
                <a:gd name="T37" fmla="*/ 0 h 797"/>
                <a:gd name="T38" fmla="*/ 527 w 527"/>
                <a:gd name="T39" fmla="*/ 797 h 79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27" h="797">
                  <a:moveTo>
                    <a:pt x="67" y="0"/>
                  </a:moveTo>
                  <a:lnTo>
                    <a:pt x="0" y="316"/>
                  </a:lnTo>
                  <a:lnTo>
                    <a:pt x="359" y="797"/>
                  </a:lnTo>
                  <a:lnTo>
                    <a:pt x="381" y="776"/>
                  </a:lnTo>
                  <a:lnTo>
                    <a:pt x="380" y="681"/>
                  </a:lnTo>
                  <a:lnTo>
                    <a:pt x="425" y="688"/>
                  </a:lnTo>
                  <a:lnTo>
                    <a:pt x="471" y="396"/>
                  </a:lnTo>
                  <a:lnTo>
                    <a:pt x="502" y="198"/>
                  </a:lnTo>
                  <a:lnTo>
                    <a:pt x="511" y="138"/>
                  </a:lnTo>
                  <a:lnTo>
                    <a:pt x="527" y="85"/>
                  </a:lnTo>
                  <a:lnTo>
                    <a:pt x="290" y="47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30" name="Shape - Nebraska">
              <a:extLst>
                <a:ext uri="{FF2B5EF4-FFF2-40B4-BE49-F238E27FC236}">
                  <a16:creationId xmlns:a16="http://schemas.microsoft.com/office/drawing/2014/main" id="{A61D7569-D355-4EE1-9959-91B072A1F1C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648074" y="2245543"/>
              <a:ext cx="1095375" cy="487363"/>
            </a:xfrm>
            <a:custGeom>
              <a:avLst/>
              <a:gdLst>
                <a:gd name="T0" fmla="*/ 2147483647 w 695"/>
                <a:gd name="T1" fmla="*/ 0 h 313"/>
                <a:gd name="T2" fmla="*/ 0 w 695"/>
                <a:gd name="T3" fmla="*/ 2147483647 h 313"/>
                <a:gd name="T4" fmla="*/ 2147483647 w 695"/>
                <a:gd name="T5" fmla="*/ 2147483647 h 313"/>
                <a:gd name="T6" fmla="*/ 2147483647 w 695"/>
                <a:gd name="T7" fmla="*/ 2147483647 h 313"/>
                <a:gd name="T8" fmla="*/ 2147483647 w 695"/>
                <a:gd name="T9" fmla="*/ 2147483647 h 313"/>
                <a:gd name="T10" fmla="*/ 2147483647 w 695"/>
                <a:gd name="T11" fmla="*/ 2147483647 h 313"/>
                <a:gd name="T12" fmla="*/ 2147483647 w 695"/>
                <a:gd name="T13" fmla="*/ 2147483647 h 313"/>
                <a:gd name="T14" fmla="*/ 2147483647 w 695"/>
                <a:gd name="T15" fmla="*/ 2147483647 h 313"/>
                <a:gd name="T16" fmla="*/ 2147483647 w 695"/>
                <a:gd name="T17" fmla="*/ 2147483647 h 313"/>
                <a:gd name="T18" fmla="*/ 2147483647 w 695"/>
                <a:gd name="T19" fmla="*/ 2147483647 h 313"/>
                <a:gd name="T20" fmla="*/ 2147483647 w 695"/>
                <a:gd name="T21" fmla="*/ 2147483647 h 313"/>
                <a:gd name="T22" fmla="*/ 2147483647 w 695"/>
                <a:gd name="T23" fmla="*/ 2147483647 h 313"/>
                <a:gd name="T24" fmla="*/ 2147483647 w 695"/>
                <a:gd name="T25" fmla="*/ 2147483647 h 313"/>
                <a:gd name="T26" fmla="*/ 2147483647 w 695"/>
                <a:gd name="T27" fmla="*/ 2147483647 h 313"/>
                <a:gd name="T28" fmla="*/ 2147483647 w 695"/>
                <a:gd name="T29" fmla="*/ 0 h 31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95"/>
                <a:gd name="T46" fmla="*/ 0 h 313"/>
                <a:gd name="T47" fmla="*/ 695 w 695"/>
                <a:gd name="T48" fmla="*/ 313 h 31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95" h="313">
                  <a:moveTo>
                    <a:pt x="8" y="0"/>
                  </a:moveTo>
                  <a:lnTo>
                    <a:pt x="0" y="207"/>
                  </a:lnTo>
                  <a:lnTo>
                    <a:pt x="157" y="211"/>
                  </a:lnTo>
                  <a:lnTo>
                    <a:pt x="155" y="313"/>
                  </a:lnTo>
                  <a:lnTo>
                    <a:pt x="367" y="310"/>
                  </a:lnTo>
                  <a:lnTo>
                    <a:pt x="556" y="307"/>
                  </a:lnTo>
                  <a:lnTo>
                    <a:pt x="695" y="310"/>
                  </a:lnTo>
                  <a:lnTo>
                    <a:pt x="652" y="222"/>
                  </a:lnTo>
                  <a:lnTo>
                    <a:pt x="622" y="140"/>
                  </a:lnTo>
                  <a:lnTo>
                    <a:pt x="589" y="55"/>
                  </a:lnTo>
                  <a:lnTo>
                    <a:pt x="510" y="1"/>
                  </a:lnTo>
                  <a:lnTo>
                    <a:pt x="474" y="33"/>
                  </a:lnTo>
                  <a:lnTo>
                    <a:pt x="431" y="10"/>
                  </a:lnTo>
                  <a:lnTo>
                    <a:pt x="242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 dirty="0">
                <a:solidFill>
                  <a:srgbClr val="000000"/>
                </a:solidFill>
              </a:endParaRPr>
            </a:p>
          </p:txBody>
        </p:sp>
        <p:sp>
          <p:nvSpPr>
            <p:cNvPr id="31" name="Shape - Montana">
              <a:extLst>
                <a:ext uri="{FF2B5EF4-FFF2-40B4-BE49-F238E27FC236}">
                  <a16:creationId xmlns:a16="http://schemas.microsoft.com/office/drawing/2014/main" id="{BCCC7157-05DC-80B7-23B2-1DDAE9D302F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373958" y="1139056"/>
              <a:ext cx="1306512" cy="803275"/>
            </a:xfrm>
            <a:custGeom>
              <a:avLst/>
              <a:gdLst>
                <a:gd name="T0" fmla="*/ 2147483647 w 828"/>
                <a:gd name="T1" fmla="*/ 0 h 516"/>
                <a:gd name="T2" fmla="*/ 2147483647 w 828"/>
                <a:gd name="T3" fmla="*/ 2147483647 h 516"/>
                <a:gd name="T4" fmla="*/ 2147483647 w 828"/>
                <a:gd name="T5" fmla="*/ 2147483647 h 516"/>
                <a:gd name="T6" fmla="*/ 2147483647 w 828"/>
                <a:gd name="T7" fmla="*/ 2147483647 h 516"/>
                <a:gd name="T8" fmla="*/ 2147483647 w 828"/>
                <a:gd name="T9" fmla="*/ 2147483647 h 516"/>
                <a:gd name="T10" fmla="*/ 2147483647 w 828"/>
                <a:gd name="T11" fmla="*/ 2147483647 h 516"/>
                <a:gd name="T12" fmla="*/ 2147483647 w 828"/>
                <a:gd name="T13" fmla="*/ 2147483647 h 516"/>
                <a:gd name="T14" fmla="*/ 2147483647 w 828"/>
                <a:gd name="T15" fmla="*/ 2147483647 h 516"/>
                <a:gd name="T16" fmla="*/ 2147483647 w 828"/>
                <a:gd name="T17" fmla="*/ 2147483647 h 516"/>
                <a:gd name="T18" fmla="*/ 2147483647 w 828"/>
                <a:gd name="T19" fmla="*/ 2147483647 h 516"/>
                <a:gd name="T20" fmla="*/ 2147483647 w 828"/>
                <a:gd name="T21" fmla="*/ 2147483647 h 516"/>
                <a:gd name="T22" fmla="*/ 2147483647 w 828"/>
                <a:gd name="T23" fmla="*/ 2147483647 h 516"/>
                <a:gd name="T24" fmla="*/ 2147483647 w 828"/>
                <a:gd name="T25" fmla="*/ 2147483647 h 516"/>
                <a:gd name="T26" fmla="*/ 2147483647 w 828"/>
                <a:gd name="T27" fmla="*/ 2147483647 h 516"/>
                <a:gd name="T28" fmla="*/ 2147483647 w 828"/>
                <a:gd name="T29" fmla="*/ 2147483647 h 516"/>
                <a:gd name="T30" fmla="*/ 2147483647 w 828"/>
                <a:gd name="T31" fmla="*/ 2147483647 h 516"/>
                <a:gd name="T32" fmla="*/ 2147483647 w 828"/>
                <a:gd name="T33" fmla="*/ 2147483647 h 516"/>
                <a:gd name="T34" fmla="*/ 0 w 828"/>
                <a:gd name="T35" fmla="*/ 2147483647 h 516"/>
                <a:gd name="T36" fmla="*/ 2147483647 w 828"/>
                <a:gd name="T37" fmla="*/ 0 h 51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8"/>
                <a:gd name="T58" fmla="*/ 0 h 516"/>
                <a:gd name="T59" fmla="*/ 828 w 828"/>
                <a:gd name="T60" fmla="*/ 516 h 51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8" h="516">
                  <a:moveTo>
                    <a:pt x="14" y="0"/>
                  </a:moveTo>
                  <a:lnTo>
                    <a:pt x="176" y="21"/>
                  </a:lnTo>
                  <a:lnTo>
                    <a:pt x="275" y="34"/>
                  </a:lnTo>
                  <a:lnTo>
                    <a:pt x="404" y="48"/>
                  </a:lnTo>
                  <a:lnTo>
                    <a:pt x="524" y="60"/>
                  </a:lnTo>
                  <a:lnTo>
                    <a:pt x="731" y="75"/>
                  </a:lnTo>
                  <a:lnTo>
                    <a:pt x="828" y="82"/>
                  </a:lnTo>
                  <a:lnTo>
                    <a:pt x="825" y="502"/>
                  </a:lnTo>
                  <a:lnTo>
                    <a:pt x="318" y="459"/>
                  </a:lnTo>
                  <a:lnTo>
                    <a:pt x="307" y="516"/>
                  </a:lnTo>
                  <a:lnTo>
                    <a:pt x="288" y="489"/>
                  </a:lnTo>
                  <a:lnTo>
                    <a:pt x="242" y="493"/>
                  </a:lnTo>
                  <a:lnTo>
                    <a:pt x="175" y="504"/>
                  </a:lnTo>
                  <a:lnTo>
                    <a:pt x="163" y="431"/>
                  </a:lnTo>
                  <a:lnTo>
                    <a:pt x="84" y="373"/>
                  </a:lnTo>
                  <a:lnTo>
                    <a:pt x="96" y="317"/>
                  </a:lnTo>
                  <a:lnTo>
                    <a:pt x="103" y="273"/>
                  </a:lnTo>
                  <a:lnTo>
                    <a:pt x="0" y="12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 dirty="0">
                <a:solidFill>
                  <a:srgbClr val="000000"/>
                </a:solidFill>
              </a:endParaRPr>
            </a:p>
          </p:txBody>
        </p:sp>
        <p:sp>
          <p:nvSpPr>
            <p:cNvPr id="32" name="Shape - Missouri">
              <a:extLst>
                <a:ext uri="{FF2B5EF4-FFF2-40B4-BE49-F238E27FC236}">
                  <a16:creationId xmlns:a16="http://schemas.microsoft.com/office/drawing/2014/main" id="{2189953C-5490-84BD-B1C3-794C5271586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687886" y="2596381"/>
              <a:ext cx="863600" cy="701675"/>
            </a:xfrm>
            <a:custGeom>
              <a:avLst/>
              <a:gdLst>
                <a:gd name="T0" fmla="*/ 0 w 548"/>
                <a:gd name="T1" fmla="*/ 15 h 451"/>
                <a:gd name="T2" fmla="*/ 240 w 548"/>
                <a:gd name="T3" fmla="*/ 0 h 451"/>
                <a:gd name="T4" fmla="*/ 290 w 548"/>
                <a:gd name="T5" fmla="*/ 0 h 451"/>
                <a:gd name="T6" fmla="*/ 329 w 548"/>
                <a:gd name="T7" fmla="*/ 13 h 451"/>
                <a:gd name="T8" fmla="*/ 308 w 548"/>
                <a:gd name="T9" fmla="*/ 52 h 451"/>
                <a:gd name="T10" fmla="*/ 378 w 548"/>
                <a:gd name="T11" fmla="*/ 116 h 451"/>
                <a:gd name="T12" fmla="*/ 401 w 548"/>
                <a:gd name="T13" fmla="*/ 170 h 451"/>
                <a:gd name="T14" fmla="*/ 442 w 548"/>
                <a:gd name="T15" fmla="*/ 156 h 451"/>
                <a:gd name="T16" fmla="*/ 441 w 548"/>
                <a:gd name="T17" fmla="*/ 232 h 451"/>
                <a:gd name="T18" fmla="*/ 483 w 548"/>
                <a:gd name="T19" fmla="*/ 255 h 451"/>
                <a:gd name="T20" fmla="*/ 502 w 548"/>
                <a:gd name="T21" fmla="*/ 322 h 451"/>
                <a:gd name="T22" fmla="*/ 532 w 548"/>
                <a:gd name="T23" fmla="*/ 328 h 451"/>
                <a:gd name="T24" fmla="*/ 548 w 548"/>
                <a:gd name="T25" fmla="*/ 356 h 451"/>
                <a:gd name="T26" fmla="*/ 511 w 548"/>
                <a:gd name="T27" fmla="*/ 395 h 451"/>
                <a:gd name="T28" fmla="*/ 499 w 548"/>
                <a:gd name="T29" fmla="*/ 439 h 451"/>
                <a:gd name="T30" fmla="*/ 447 w 548"/>
                <a:gd name="T31" fmla="*/ 451 h 451"/>
                <a:gd name="T32" fmla="*/ 460 w 548"/>
                <a:gd name="T33" fmla="*/ 402 h 451"/>
                <a:gd name="T34" fmla="*/ 255 w 548"/>
                <a:gd name="T35" fmla="*/ 420 h 451"/>
                <a:gd name="T36" fmla="*/ 107 w 548"/>
                <a:gd name="T37" fmla="*/ 438 h 451"/>
                <a:gd name="T38" fmla="*/ 98 w 548"/>
                <a:gd name="T39" fmla="*/ 390 h 451"/>
                <a:gd name="T40" fmla="*/ 88 w 548"/>
                <a:gd name="T41" fmla="*/ 246 h 451"/>
                <a:gd name="T42" fmla="*/ 86 w 548"/>
                <a:gd name="T43" fmla="*/ 167 h 451"/>
                <a:gd name="T44" fmla="*/ 37 w 548"/>
                <a:gd name="T45" fmla="*/ 131 h 451"/>
                <a:gd name="T46" fmla="*/ 55 w 548"/>
                <a:gd name="T47" fmla="*/ 98 h 451"/>
                <a:gd name="T48" fmla="*/ 31 w 548"/>
                <a:gd name="T49" fmla="*/ 80 h 451"/>
                <a:gd name="T50" fmla="*/ 0 w 548"/>
                <a:gd name="T51" fmla="*/ 15 h 45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548"/>
                <a:gd name="T79" fmla="*/ 0 h 451"/>
                <a:gd name="T80" fmla="*/ 548 w 548"/>
                <a:gd name="T81" fmla="*/ 451 h 45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548" h="451">
                  <a:moveTo>
                    <a:pt x="0" y="15"/>
                  </a:moveTo>
                  <a:lnTo>
                    <a:pt x="240" y="0"/>
                  </a:lnTo>
                  <a:lnTo>
                    <a:pt x="290" y="0"/>
                  </a:lnTo>
                  <a:lnTo>
                    <a:pt x="329" y="13"/>
                  </a:lnTo>
                  <a:lnTo>
                    <a:pt x="308" y="52"/>
                  </a:lnTo>
                  <a:lnTo>
                    <a:pt x="378" y="116"/>
                  </a:lnTo>
                  <a:lnTo>
                    <a:pt x="401" y="170"/>
                  </a:lnTo>
                  <a:lnTo>
                    <a:pt x="442" y="156"/>
                  </a:lnTo>
                  <a:lnTo>
                    <a:pt x="441" y="232"/>
                  </a:lnTo>
                  <a:lnTo>
                    <a:pt x="483" y="255"/>
                  </a:lnTo>
                  <a:lnTo>
                    <a:pt x="502" y="322"/>
                  </a:lnTo>
                  <a:lnTo>
                    <a:pt x="532" y="328"/>
                  </a:lnTo>
                  <a:lnTo>
                    <a:pt x="548" y="356"/>
                  </a:lnTo>
                  <a:lnTo>
                    <a:pt x="511" y="395"/>
                  </a:lnTo>
                  <a:lnTo>
                    <a:pt x="499" y="439"/>
                  </a:lnTo>
                  <a:lnTo>
                    <a:pt x="447" y="451"/>
                  </a:lnTo>
                  <a:lnTo>
                    <a:pt x="460" y="402"/>
                  </a:lnTo>
                  <a:lnTo>
                    <a:pt x="255" y="420"/>
                  </a:lnTo>
                  <a:lnTo>
                    <a:pt x="107" y="438"/>
                  </a:lnTo>
                  <a:lnTo>
                    <a:pt x="98" y="390"/>
                  </a:lnTo>
                  <a:lnTo>
                    <a:pt x="88" y="246"/>
                  </a:lnTo>
                  <a:lnTo>
                    <a:pt x="86" y="167"/>
                  </a:lnTo>
                  <a:lnTo>
                    <a:pt x="37" y="131"/>
                  </a:lnTo>
                  <a:lnTo>
                    <a:pt x="55" y="98"/>
                  </a:lnTo>
                  <a:lnTo>
                    <a:pt x="31" y="8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 dirty="0">
                <a:solidFill>
                  <a:srgbClr val="000000"/>
                </a:solidFill>
              </a:endParaRPr>
            </a:p>
          </p:txBody>
        </p:sp>
        <p:sp>
          <p:nvSpPr>
            <p:cNvPr id="33" name="Shape - Mississippi">
              <a:extLst>
                <a:ext uri="{FF2B5EF4-FFF2-40B4-BE49-F238E27FC236}">
                  <a16:creationId xmlns:a16="http://schemas.microsoft.com/office/drawing/2014/main" id="{8AC2D388-3022-4BF4-F3A9-CA6C723B960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303835" y="3429817"/>
              <a:ext cx="450851" cy="774700"/>
            </a:xfrm>
            <a:custGeom>
              <a:avLst/>
              <a:gdLst>
                <a:gd name="T0" fmla="*/ 2147483647 w 287"/>
                <a:gd name="T1" fmla="*/ 2147483647 h 499"/>
                <a:gd name="T2" fmla="*/ 2147483647 w 287"/>
                <a:gd name="T3" fmla="*/ 2147483647 h 499"/>
                <a:gd name="T4" fmla="*/ 0 w 287"/>
                <a:gd name="T5" fmla="*/ 2147483647 h 499"/>
                <a:gd name="T6" fmla="*/ 2147483647 w 287"/>
                <a:gd name="T7" fmla="*/ 2147483647 h 499"/>
                <a:gd name="T8" fmla="*/ 2147483647 w 287"/>
                <a:gd name="T9" fmla="*/ 2147483647 h 499"/>
                <a:gd name="T10" fmla="*/ 2147483647 w 287"/>
                <a:gd name="T11" fmla="*/ 2147483647 h 499"/>
                <a:gd name="T12" fmla="*/ 2147483647 w 287"/>
                <a:gd name="T13" fmla="*/ 2147483647 h 499"/>
                <a:gd name="T14" fmla="*/ 2147483647 w 287"/>
                <a:gd name="T15" fmla="*/ 2147483647 h 499"/>
                <a:gd name="T16" fmla="*/ 2147483647 w 287"/>
                <a:gd name="T17" fmla="*/ 2147483647 h 499"/>
                <a:gd name="T18" fmla="*/ 2147483647 w 287"/>
                <a:gd name="T19" fmla="*/ 2147483647 h 499"/>
                <a:gd name="T20" fmla="*/ 2147483647 w 287"/>
                <a:gd name="T21" fmla="*/ 2147483647 h 499"/>
                <a:gd name="T22" fmla="*/ 2147483647 w 287"/>
                <a:gd name="T23" fmla="*/ 2147483647 h 499"/>
                <a:gd name="T24" fmla="*/ 2147483647 w 287"/>
                <a:gd name="T25" fmla="*/ 2147483647 h 499"/>
                <a:gd name="T26" fmla="*/ 2147483647 w 287"/>
                <a:gd name="T27" fmla="*/ 0 h 499"/>
                <a:gd name="T28" fmla="*/ 2147483647 w 287"/>
                <a:gd name="T29" fmla="*/ 2147483647 h 49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87"/>
                <a:gd name="T46" fmla="*/ 0 h 499"/>
                <a:gd name="T47" fmla="*/ 287 w 287"/>
                <a:gd name="T48" fmla="*/ 499 h 49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87" h="499">
                  <a:moveTo>
                    <a:pt x="81" y="16"/>
                  </a:moveTo>
                  <a:lnTo>
                    <a:pt x="38" y="101"/>
                  </a:lnTo>
                  <a:lnTo>
                    <a:pt x="0" y="156"/>
                  </a:lnTo>
                  <a:lnTo>
                    <a:pt x="12" y="222"/>
                  </a:lnTo>
                  <a:lnTo>
                    <a:pt x="57" y="311"/>
                  </a:lnTo>
                  <a:lnTo>
                    <a:pt x="23" y="402"/>
                  </a:lnTo>
                  <a:lnTo>
                    <a:pt x="8" y="450"/>
                  </a:lnTo>
                  <a:lnTo>
                    <a:pt x="175" y="430"/>
                  </a:lnTo>
                  <a:lnTo>
                    <a:pt x="182" y="492"/>
                  </a:lnTo>
                  <a:lnTo>
                    <a:pt x="216" y="499"/>
                  </a:lnTo>
                  <a:lnTo>
                    <a:pt x="225" y="468"/>
                  </a:lnTo>
                  <a:lnTo>
                    <a:pt x="287" y="459"/>
                  </a:lnTo>
                  <a:lnTo>
                    <a:pt x="273" y="357"/>
                  </a:lnTo>
                  <a:lnTo>
                    <a:pt x="270" y="0"/>
                  </a:lnTo>
                  <a:lnTo>
                    <a:pt x="81" y="16"/>
                  </a:lnTo>
                  <a:close/>
                </a:path>
              </a:pathLst>
            </a:custGeom>
            <a:solidFill>
              <a:srgbClr val="00B588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34" name="Shape - Minnesota">
              <a:extLst>
                <a:ext uri="{FF2B5EF4-FFF2-40B4-BE49-F238E27FC236}">
                  <a16:creationId xmlns:a16="http://schemas.microsoft.com/office/drawing/2014/main" id="{11337ECC-6A41-842C-C2E4-B2A1B89379D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19598" y="1204143"/>
              <a:ext cx="857251" cy="957263"/>
            </a:xfrm>
            <a:custGeom>
              <a:avLst/>
              <a:gdLst>
                <a:gd name="T0" fmla="*/ 0 w 545"/>
                <a:gd name="T1" fmla="*/ 2147483647 h 614"/>
                <a:gd name="T2" fmla="*/ 2147483647 w 545"/>
                <a:gd name="T3" fmla="*/ 2147483647 h 614"/>
                <a:gd name="T4" fmla="*/ 2147483647 w 545"/>
                <a:gd name="T5" fmla="*/ 0 h 614"/>
                <a:gd name="T6" fmla="*/ 2147483647 w 545"/>
                <a:gd name="T7" fmla="*/ 2147483647 h 614"/>
                <a:gd name="T8" fmla="*/ 2147483647 w 545"/>
                <a:gd name="T9" fmla="*/ 2147483647 h 614"/>
                <a:gd name="T10" fmla="*/ 2147483647 w 545"/>
                <a:gd name="T11" fmla="*/ 2147483647 h 614"/>
                <a:gd name="T12" fmla="*/ 2147483647 w 545"/>
                <a:gd name="T13" fmla="*/ 2147483647 h 614"/>
                <a:gd name="T14" fmla="*/ 2147483647 w 545"/>
                <a:gd name="T15" fmla="*/ 2147483647 h 614"/>
                <a:gd name="T16" fmla="*/ 2147483647 w 545"/>
                <a:gd name="T17" fmla="*/ 2147483647 h 614"/>
                <a:gd name="T18" fmla="*/ 2147483647 w 545"/>
                <a:gd name="T19" fmla="*/ 2147483647 h 614"/>
                <a:gd name="T20" fmla="*/ 2147483647 w 545"/>
                <a:gd name="T21" fmla="*/ 2147483647 h 614"/>
                <a:gd name="T22" fmla="*/ 2147483647 w 545"/>
                <a:gd name="T23" fmla="*/ 2147483647 h 614"/>
                <a:gd name="T24" fmla="*/ 2147483647 w 545"/>
                <a:gd name="T25" fmla="*/ 2147483647 h 614"/>
                <a:gd name="T26" fmla="*/ 2147483647 w 545"/>
                <a:gd name="T27" fmla="*/ 2147483647 h 614"/>
                <a:gd name="T28" fmla="*/ 2147483647 w 545"/>
                <a:gd name="T29" fmla="*/ 2147483647 h 614"/>
                <a:gd name="T30" fmla="*/ 2147483647 w 545"/>
                <a:gd name="T31" fmla="*/ 2147483647 h 614"/>
                <a:gd name="T32" fmla="*/ 2147483647 w 545"/>
                <a:gd name="T33" fmla="*/ 2147483647 h 614"/>
                <a:gd name="T34" fmla="*/ 2147483647 w 545"/>
                <a:gd name="T35" fmla="*/ 2147483647 h 614"/>
                <a:gd name="T36" fmla="*/ 2147483647 w 545"/>
                <a:gd name="T37" fmla="*/ 2147483647 h 614"/>
                <a:gd name="T38" fmla="*/ 2147483647 w 545"/>
                <a:gd name="T39" fmla="*/ 2147483647 h 614"/>
                <a:gd name="T40" fmla="*/ 2147483647 w 545"/>
                <a:gd name="T41" fmla="*/ 2147483647 h 614"/>
                <a:gd name="T42" fmla="*/ 2147483647 w 545"/>
                <a:gd name="T43" fmla="*/ 2147483647 h 614"/>
                <a:gd name="T44" fmla="*/ 2147483647 w 545"/>
                <a:gd name="T45" fmla="*/ 2147483647 h 614"/>
                <a:gd name="T46" fmla="*/ 2147483647 w 545"/>
                <a:gd name="T47" fmla="*/ 2147483647 h 614"/>
                <a:gd name="T48" fmla="*/ 2147483647 w 545"/>
                <a:gd name="T49" fmla="*/ 2147483647 h 614"/>
                <a:gd name="T50" fmla="*/ 2147483647 w 545"/>
                <a:gd name="T51" fmla="*/ 2147483647 h 614"/>
                <a:gd name="T52" fmla="*/ 2147483647 w 545"/>
                <a:gd name="T53" fmla="*/ 2147483647 h 614"/>
                <a:gd name="T54" fmla="*/ 2147483647 w 545"/>
                <a:gd name="T55" fmla="*/ 2147483647 h 614"/>
                <a:gd name="T56" fmla="*/ 2147483647 w 545"/>
                <a:gd name="T57" fmla="*/ 2147483647 h 614"/>
                <a:gd name="T58" fmla="*/ 2147483647 w 545"/>
                <a:gd name="T59" fmla="*/ 2147483647 h 614"/>
                <a:gd name="T60" fmla="*/ 0 w 545"/>
                <a:gd name="T61" fmla="*/ 2147483647 h 61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45"/>
                <a:gd name="T94" fmla="*/ 0 h 614"/>
                <a:gd name="T95" fmla="*/ 545 w 545"/>
                <a:gd name="T96" fmla="*/ 614 h 61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45" h="614">
                  <a:moveTo>
                    <a:pt x="0" y="48"/>
                  </a:moveTo>
                  <a:lnTo>
                    <a:pt x="143" y="48"/>
                  </a:lnTo>
                  <a:lnTo>
                    <a:pt x="141" y="0"/>
                  </a:lnTo>
                  <a:lnTo>
                    <a:pt x="173" y="14"/>
                  </a:lnTo>
                  <a:lnTo>
                    <a:pt x="179" y="51"/>
                  </a:lnTo>
                  <a:lnTo>
                    <a:pt x="247" y="91"/>
                  </a:lnTo>
                  <a:lnTo>
                    <a:pt x="268" y="73"/>
                  </a:lnTo>
                  <a:lnTo>
                    <a:pt x="308" y="73"/>
                  </a:lnTo>
                  <a:lnTo>
                    <a:pt x="340" y="109"/>
                  </a:lnTo>
                  <a:lnTo>
                    <a:pt x="361" y="96"/>
                  </a:lnTo>
                  <a:lnTo>
                    <a:pt x="420" y="111"/>
                  </a:lnTo>
                  <a:lnTo>
                    <a:pt x="441" y="84"/>
                  </a:lnTo>
                  <a:lnTo>
                    <a:pt x="478" y="105"/>
                  </a:lnTo>
                  <a:lnTo>
                    <a:pt x="545" y="102"/>
                  </a:lnTo>
                  <a:lnTo>
                    <a:pt x="437" y="178"/>
                  </a:lnTo>
                  <a:lnTo>
                    <a:pt x="383" y="245"/>
                  </a:lnTo>
                  <a:lnTo>
                    <a:pt x="393" y="342"/>
                  </a:lnTo>
                  <a:lnTo>
                    <a:pt x="356" y="382"/>
                  </a:lnTo>
                  <a:lnTo>
                    <a:pt x="371" y="410"/>
                  </a:lnTo>
                  <a:lnTo>
                    <a:pt x="371" y="482"/>
                  </a:lnTo>
                  <a:lnTo>
                    <a:pt x="408" y="482"/>
                  </a:lnTo>
                  <a:lnTo>
                    <a:pt x="463" y="534"/>
                  </a:lnTo>
                  <a:lnTo>
                    <a:pt x="486" y="596"/>
                  </a:lnTo>
                  <a:lnTo>
                    <a:pt x="100" y="614"/>
                  </a:lnTo>
                  <a:lnTo>
                    <a:pt x="101" y="444"/>
                  </a:lnTo>
                  <a:lnTo>
                    <a:pt x="67" y="407"/>
                  </a:lnTo>
                  <a:lnTo>
                    <a:pt x="79" y="362"/>
                  </a:lnTo>
                  <a:lnTo>
                    <a:pt x="91" y="337"/>
                  </a:lnTo>
                  <a:lnTo>
                    <a:pt x="67" y="219"/>
                  </a:lnTo>
                  <a:lnTo>
                    <a:pt x="34" y="14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35" name="Shape - Massachusetts">
              <a:extLst>
                <a:ext uri="{FF2B5EF4-FFF2-40B4-BE49-F238E27FC236}">
                  <a16:creationId xmlns:a16="http://schemas.microsoft.com/office/drawing/2014/main" id="{818A1413-C759-A8F7-A0E1-3D67B252D99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278686" y="1751831"/>
              <a:ext cx="468312" cy="211137"/>
            </a:xfrm>
            <a:custGeom>
              <a:avLst/>
              <a:gdLst>
                <a:gd name="T0" fmla="*/ 0 w 296"/>
                <a:gd name="T1" fmla="*/ 2147483647 h 134"/>
                <a:gd name="T2" fmla="*/ 2147483647 w 296"/>
                <a:gd name="T3" fmla="*/ 2147483647 h 134"/>
                <a:gd name="T4" fmla="*/ 2147483647 w 296"/>
                <a:gd name="T5" fmla="*/ 2147483647 h 134"/>
                <a:gd name="T6" fmla="*/ 2147483647 w 296"/>
                <a:gd name="T7" fmla="*/ 0 h 134"/>
                <a:gd name="T8" fmla="*/ 2147483647 w 296"/>
                <a:gd name="T9" fmla="*/ 2147483647 h 134"/>
                <a:gd name="T10" fmla="*/ 2147483647 w 296"/>
                <a:gd name="T11" fmla="*/ 2147483647 h 134"/>
                <a:gd name="T12" fmla="*/ 2147483647 w 296"/>
                <a:gd name="T13" fmla="*/ 2147483647 h 134"/>
                <a:gd name="T14" fmla="*/ 2147483647 w 296"/>
                <a:gd name="T15" fmla="*/ 2147483647 h 134"/>
                <a:gd name="T16" fmla="*/ 2147483647 w 296"/>
                <a:gd name="T17" fmla="*/ 2147483647 h 134"/>
                <a:gd name="T18" fmla="*/ 2147483647 w 296"/>
                <a:gd name="T19" fmla="*/ 2147483647 h 134"/>
                <a:gd name="T20" fmla="*/ 2147483647 w 296"/>
                <a:gd name="T21" fmla="*/ 2147483647 h 134"/>
                <a:gd name="T22" fmla="*/ 2147483647 w 296"/>
                <a:gd name="T23" fmla="*/ 2147483647 h 134"/>
                <a:gd name="T24" fmla="*/ 2147483647 w 296"/>
                <a:gd name="T25" fmla="*/ 2147483647 h 134"/>
                <a:gd name="T26" fmla="*/ 2147483647 w 296"/>
                <a:gd name="T27" fmla="*/ 2147483647 h 134"/>
                <a:gd name="T28" fmla="*/ 2147483647 w 296"/>
                <a:gd name="T29" fmla="*/ 2147483647 h 134"/>
                <a:gd name="T30" fmla="*/ 2147483647 w 296"/>
                <a:gd name="T31" fmla="*/ 2147483647 h 134"/>
                <a:gd name="T32" fmla="*/ 2147483647 w 296"/>
                <a:gd name="T33" fmla="*/ 2147483647 h 134"/>
                <a:gd name="T34" fmla="*/ 2147483647 w 296"/>
                <a:gd name="T35" fmla="*/ 2147483647 h 134"/>
                <a:gd name="T36" fmla="*/ 2147483647 w 296"/>
                <a:gd name="T37" fmla="*/ 2147483647 h 134"/>
                <a:gd name="T38" fmla="*/ 0 w 296"/>
                <a:gd name="T39" fmla="*/ 2147483647 h 13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96"/>
                <a:gd name="T61" fmla="*/ 0 h 134"/>
                <a:gd name="T62" fmla="*/ 296 w 296"/>
                <a:gd name="T63" fmla="*/ 134 h 13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96" h="134">
                  <a:moveTo>
                    <a:pt x="0" y="54"/>
                  </a:moveTo>
                  <a:lnTo>
                    <a:pt x="151" y="16"/>
                  </a:lnTo>
                  <a:lnTo>
                    <a:pt x="169" y="18"/>
                  </a:lnTo>
                  <a:lnTo>
                    <a:pt x="187" y="0"/>
                  </a:lnTo>
                  <a:lnTo>
                    <a:pt x="202" y="9"/>
                  </a:lnTo>
                  <a:lnTo>
                    <a:pt x="184" y="48"/>
                  </a:lnTo>
                  <a:lnTo>
                    <a:pt x="215" y="45"/>
                  </a:lnTo>
                  <a:lnTo>
                    <a:pt x="233" y="74"/>
                  </a:lnTo>
                  <a:lnTo>
                    <a:pt x="254" y="77"/>
                  </a:lnTo>
                  <a:lnTo>
                    <a:pt x="269" y="73"/>
                  </a:lnTo>
                  <a:lnTo>
                    <a:pt x="269" y="57"/>
                  </a:lnTo>
                  <a:lnTo>
                    <a:pt x="243" y="36"/>
                  </a:lnTo>
                  <a:lnTo>
                    <a:pt x="263" y="34"/>
                  </a:lnTo>
                  <a:lnTo>
                    <a:pt x="296" y="79"/>
                  </a:lnTo>
                  <a:lnTo>
                    <a:pt x="264" y="106"/>
                  </a:lnTo>
                  <a:lnTo>
                    <a:pt x="229" y="92"/>
                  </a:lnTo>
                  <a:lnTo>
                    <a:pt x="206" y="125"/>
                  </a:lnTo>
                  <a:lnTo>
                    <a:pt x="161" y="92"/>
                  </a:lnTo>
                  <a:lnTo>
                    <a:pt x="12" y="13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grpSp>
          <p:nvGrpSpPr>
            <p:cNvPr id="36" name="Shape - Michigan">
              <a:extLst>
                <a:ext uri="{FF2B5EF4-FFF2-40B4-BE49-F238E27FC236}">
                  <a16:creationId xmlns:a16="http://schemas.microsoft.com/office/drawing/2014/main" id="{FD85134D-FFCB-6799-14AE-10941474FD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2398" y="1427981"/>
              <a:ext cx="990600" cy="882650"/>
              <a:chOff x="3254" y="860"/>
              <a:chExt cx="623" cy="557"/>
            </a:xfrm>
            <a:solidFill>
              <a:srgbClr val="0072C0"/>
            </a:solidFill>
          </p:grpSpPr>
          <p:sp>
            <p:nvSpPr>
              <p:cNvPr id="127" name="Freeform 27">
                <a:extLst>
                  <a:ext uri="{FF2B5EF4-FFF2-40B4-BE49-F238E27FC236}">
                    <a16:creationId xmlns:a16="http://schemas.microsoft.com/office/drawing/2014/main" id="{8C4661AA-1715-84ED-5076-C8AD43BBE85A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3254" y="860"/>
                <a:ext cx="442" cy="190"/>
              </a:xfrm>
              <a:custGeom>
                <a:avLst/>
                <a:gdLst>
                  <a:gd name="T0" fmla="*/ 0 w 445"/>
                  <a:gd name="T1" fmla="*/ 100 h 193"/>
                  <a:gd name="T2" fmla="*/ 96 w 445"/>
                  <a:gd name="T3" fmla="*/ 0 h 193"/>
                  <a:gd name="T4" fmla="*/ 79 w 445"/>
                  <a:gd name="T5" fmla="*/ 41 h 193"/>
                  <a:gd name="T6" fmla="*/ 92 w 445"/>
                  <a:gd name="T7" fmla="*/ 54 h 193"/>
                  <a:gd name="T8" fmla="*/ 123 w 445"/>
                  <a:gd name="T9" fmla="*/ 36 h 193"/>
                  <a:gd name="T10" fmla="*/ 192 w 445"/>
                  <a:gd name="T11" fmla="*/ 63 h 193"/>
                  <a:gd name="T12" fmla="*/ 220 w 445"/>
                  <a:gd name="T13" fmla="*/ 41 h 193"/>
                  <a:gd name="T14" fmla="*/ 311 w 445"/>
                  <a:gd name="T15" fmla="*/ 32 h 193"/>
                  <a:gd name="T16" fmla="*/ 329 w 445"/>
                  <a:gd name="T17" fmla="*/ 55 h 193"/>
                  <a:gd name="T18" fmla="*/ 364 w 445"/>
                  <a:gd name="T19" fmla="*/ 50 h 193"/>
                  <a:gd name="T20" fmla="*/ 432 w 445"/>
                  <a:gd name="T21" fmla="*/ 78 h 193"/>
                  <a:gd name="T22" fmla="*/ 436 w 445"/>
                  <a:gd name="T23" fmla="*/ 96 h 193"/>
                  <a:gd name="T24" fmla="*/ 363 w 445"/>
                  <a:gd name="T25" fmla="*/ 114 h 193"/>
                  <a:gd name="T26" fmla="*/ 341 w 445"/>
                  <a:gd name="T27" fmla="*/ 100 h 193"/>
                  <a:gd name="T28" fmla="*/ 302 w 445"/>
                  <a:gd name="T29" fmla="*/ 105 h 193"/>
                  <a:gd name="T30" fmla="*/ 257 w 445"/>
                  <a:gd name="T31" fmla="*/ 131 h 193"/>
                  <a:gd name="T32" fmla="*/ 237 w 445"/>
                  <a:gd name="T33" fmla="*/ 133 h 193"/>
                  <a:gd name="T34" fmla="*/ 221 w 445"/>
                  <a:gd name="T35" fmla="*/ 114 h 193"/>
                  <a:gd name="T36" fmla="*/ 198 w 445"/>
                  <a:gd name="T37" fmla="*/ 182 h 193"/>
                  <a:gd name="T38" fmla="*/ 170 w 445"/>
                  <a:gd name="T39" fmla="*/ 184 h 193"/>
                  <a:gd name="T40" fmla="*/ 158 w 445"/>
                  <a:gd name="T41" fmla="*/ 156 h 193"/>
                  <a:gd name="T42" fmla="*/ 98 w 445"/>
                  <a:gd name="T43" fmla="*/ 145 h 193"/>
                  <a:gd name="T44" fmla="*/ 73 w 445"/>
                  <a:gd name="T45" fmla="*/ 124 h 193"/>
                  <a:gd name="T46" fmla="*/ 23 w 445"/>
                  <a:gd name="T47" fmla="*/ 131 h 193"/>
                  <a:gd name="T48" fmla="*/ 0 w 445"/>
                  <a:gd name="T49" fmla="*/ 100 h 1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45"/>
                  <a:gd name="T76" fmla="*/ 0 h 193"/>
                  <a:gd name="T77" fmla="*/ 445 w 445"/>
                  <a:gd name="T78" fmla="*/ 193 h 19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45" h="193">
                    <a:moveTo>
                      <a:pt x="0" y="106"/>
                    </a:moveTo>
                    <a:lnTo>
                      <a:pt x="99" y="0"/>
                    </a:lnTo>
                    <a:lnTo>
                      <a:pt x="82" y="44"/>
                    </a:lnTo>
                    <a:lnTo>
                      <a:pt x="95" y="57"/>
                    </a:lnTo>
                    <a:lnTo>
                      <a:pt x="126" y="39"/>
                    </a:lnTo>
                    <a:lnTo>
                      <a:pt x="195" y="66"/>
                    </a:lnTo>
                    <a:lnTo>
                      <a:pt x="225" y="44"/>
                    </a:lnTo>
                    <a:lnTo>
                      <a:pt x="317" y="32"/>
                    </a:lnTo>
                    <a:lnTo>
                      <a:pt x="335" y="58"/>
                    </a:lnTo>
                    <a:lnTo>
                      <a:pt x="371" y="53"/>
                    </a:lnTo>
                    <a:lnTo>
                      <a:pt x="441" y="81"/>
                    </a:lnTo>
                    <a:lnTo>
                      <a:pt x="445" y="102"/>
                    </a:lnTo>
                    <a:lnTo>
                      <a:pt x="369" y="120"/>
                    </a:lnTo>
                    <a:lnTo>
                      <a:pt x="347" y="106"/>
                    </a:lnTo>
                    <a:lnTo>
                      <a:pt x="308" y="111"/>
                    </a:lnTo>
                    <a:lnTo>
                      <a:pt x="263" y="137"/>
                    </a:lnTo>
                    <a:lnTo>
                      <a:pt x="243" y="139"/>
                    </a:lnTo>
                    <a:lnTo>
                      <a:pt x="226" y="120"/>
                    </a:lnTo>
                    <a:lnTo>
                      <a:pt x="201" y="191"/>
                    </a:lnTo>
                    <a:lnTo>
                      <a:pt x="173" y="193"/>
                    </a:lnTo>
                    <a:lnTo>
                      <a:pt x="161" y="164"/>
                    </a:lnTo>
                    <a:lnTo>
                      <a:pt x="101" y="151"/>
                    </a:lnTo>
                    <a:lnTo>
                      <a:pt x="73" y="130"/>
                    </a:lnTo>
                    <a:lnTo>
                      <a:pt x="23" y="137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8" name="Freeform 28">
                <a:extLst>
                  <a:ext uri="{FF2B5EF4-FFF2-40B4-BE49-F238E27FC236}">
                    <a16:creationId xmlns:a16="http://schemas.microsoft.com/office/drawing/2014/main" id="{03CBF22B-4C58-0DF5-07F7-DBE672A41BE5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3560" y="994"/>
                <a:ext cx="317" cy="423"/>
              </a:xfrm>
              <a:custGeom>
                <a:avLst/>
                <a:gdLst>
                  <a:gd name="T0" fmla="*/ 79 w 319"/>
                  <a:gd name="T1" fmla="*/ 18 h 432"/>
                  <a:gd name="T2" fmla="*/ 90 w 319"/>
                  <a:gd name="T3" fmla="*/ 42 h 432"/>
                  <a:gd name="T4" fmla="*/ 70 w 319"/>
                  <a:gd name="T5" fmla="*/ 58 h 432"/>
                  <a:gd name="T6" fmla="*/ 69 w 319"/>
                  <a:gd name="T7" fmla="*/ 121 h 432"/>
                  <a:gd name="T8" fmla="*/ 57 w 319"/>
                  <a:gd name="T9" fmla="*/ 79 h 432"/>
                  <a:gd name="T10" fmla="*/ 11 w 319"/>
                  <a:gd name="T11" fmla="*/ 119 h 432"/>
                  <a:gd name="T12" fmla="*/ 0 w 319"/>
                  <a:gd name="T13" fmla="*/ 237 h 432"/>
                  <a:gd name="T14" fmla="*/ 30 w 319"/>
                  <a:gd name="T15" fmla="*/ 294 h 432"/>
                  <a:gd name="T16" fmla="*/ 33 w 319"/>
                  <a:gd name="T17" fmla="*/ 323 h 432"/>
                  <a:gd name="T18" fmla="*/ 34 w 319"/>
                  <a:gd name="T19" fmla="*/ 346 h 432"/>
                  <a:gd name="T20" fmla="*/ 33 w 319"/>
                  <a:gd name="T21" fmla="*/ 368 h 432"/>
                  <a:gd name="T22" fmla="*/ 27 w 319"/>
                  <a:gd name="T23" fmla="*/ 405 h 432"/>
                  <a:gd name="T24" fmla="*/ 149 w 319"/>
                  <a:gd name="T25" fmla="*/ 399 h 432"/>
                  <a:gd name="T26" fmla="*/ 312 w 319"/>
                  <a:gd name="T27" fmla="*/ 385 h 432"/>
                  <a:gd name="T28" fmla="*/ 282 w 319"/>
                  <a:gd name="T29" fmla="*/ 377 h 432"/>
                  <a:gd name="T30" fmla="*/ 265 w 319"/>
                  <a:gd name="T31" fmla="*/ 354 h 432"/>
                  <a:gd name="T32" fmla="*/ 291 w 319"/>
                  <a:gd name="T33" fmla="*/ 338 h 432"/>
                  <a:gd name="T34" fmla="*/ 291 w 319"/>
                  <a:gd name="T35" fmla="*/ 314 h 432"/>
                  <a:gd name="T36" fmla="*/ 279 w 319"/>
                  <a:gd name="T37" fmla="*/ 295 h 432"/>
                  <a:gd name="T38" fmla="*/ 291 w 319"/>
                  <a:gd name="T39" fmla="*/ 281 h 432"/>
                  <a:gd name="T40" fmla="*/ 313 w 319"/>
                  <a:gd name="T41" fmla="*/ 283 h 432"/>
                  <a:gd name="T42" fmla="*/ 309 w 319"/>
                  <a:gd name="T43" fmla="*/ 226 h 432"/>
                  <a:gd name="T44" fmla="*/ 303 w 319"/>
                  <a:gd name="T45" fmla="*/ 194 h 432"/>
                  <a:gd name="T46" fmla="*/ 289 w 319"/>
                  <a:gd name="T47" fmla="*/ 171 h 432"/>
                  <a:gd name="T48" fmla="*/ 276 w 319"/>
                  <a:gd name="T49" fmla="*/ 160 h 432"/>
                  <a:gd name="T50" fmla="*/ 255 w 319"/>
                  <a:gd name="T51" fmla="*/ 156 h 432"/>
                  <a:gd name="T52" fmla="*/ 237 w 319"/>
                  <a:gd name="T53" fmla="*/ 156 h 432"/>
                  <a:gd name="T54" fmla="*/ 218 w 319"/>
                  <a:gd name="T55" fmla="*/ 182 h 432"/>
                  <a:gd name="T56" fmla="*/ 204 w 319"/>
                  <a:gd name="T57" fmla="*/ 191 h 432"/>
                  <a:gd name="T58" fmla="*/ 195 w 319"/>
                  <a:gd name="T59" fmla="*/ 194 h 432"/>
                  <a:gd name="T60" fmla="*/ 185 w 319"/>
                  <a:gd name="T61" fmla="*/ 189 h 432"/>
                  <a:gd name="T62" fmla="*/ 182 w 319"/>
                  <a:gd name="T63" fmla="*/ 176 h 432"/>
                  <a:gd name="T64" fmla="*/ 185 w 319"/>
                  <a:gd name="T65" fmla="*/ 167 h 432"/>
                  <a:gd name="T66" fmla="*/ 194 w 319"/>
                  <a:gd name="T67" fmla="*/ 160 h 432"/>
                  <a:gd name="T68" fmla="*/ 203 w 319"/>
                  <a:gd name="T69" fmla="*/ 156 h 432"/>
                  <a:gd name="T70" fmla="*/ 212 w 319"/>
                  <a:gd name="T71" fmla="*/ 155 h 432"/>
                  <a:gd name="T72" fmla="*/ 212 w 319"/>
                  <a:gd name="T73" fmla="*/ 138 h 432"/>
                  <a:gd name="T74" fmla="*/ 236 w 319"/>
                  <a:gd name="T75" fmla="*/ 121 h 432"/>
                  <a:gd name="T76" fmla="*/ 212 w 319"/>
                  <a:gd name="T77" fmla="*/ 69 h 432"/>
                  <a:gd name="T78" fmla="*/ 212 w 319"/>
                  <a:gd name="T79" fmla="*/ 43 h 432"/>
                  <a:gd name="T80" fmla="*/ 172 w 319"/>
                  <a:gd name="T81" fmla="*/ 33 h 432"/>
                  <a:gd name="T82" fmla="*/ 113 w 319"/>
                  <a:gd name="T83" fmla="*/ 0 h 432"/>
                  <a:gd name="T84" fmla="*/ 79 w 319"/>
                  <a:gd name="T85" fmla="*/ 18 h 43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19"/>
                  <a:gd name="T130" fmla="*/ 0 h 432"/>
                  <a:gd name="T131" fmla="*/ 319 w 319"/>
                  <a:gd name="T132" fmla="*/ 432 h 43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19" h="432">
                    <a:moveTo>
                      <a:pt x="81" y="18"/>
                    </a:moveTo>
                    <a:lnTo>
                      <a:pt x="93" y="45"/>
                    </a:lnTo>
                    <a:lnTo>
                      <a:pt x="70" y="61"/>
                    </a:lnTo>
                    <a:lnTo>
                      <a:pt x="69" y="130"/>
                    </a:lnTo>
                    <a:lnTo>
                      <a:pt x="57" y="85"/>
                    </a:lnTo>
                    <a:lnTo>
                      <a:pt x="11" y="128"/>
                    </a:lnTo>
                    <a:lnTo>
                      <a:pt x="0" y="252"/>
                    </a:lnTo>
                    <a:lnTo>
                      <a:pt x="30" y="313"/>
                    </a:lnTo>
                    <a:lnTo>
                      <a:pt x="33" y="344"/>
                    </a:lnTo>
                    <a:lnTo>
                      <a:pt x="34" y="369"/>
                    </a:lnTo>
                    <a:lnTo>
                      <a:pt x="33" y="392"/>
                    </a:lnTo>
                    <a:lnTo>
                      <a:pt x="27" y="432"/>
                    </a:lnTo>
                    <a:lnTo>
                      <a:pt x="152" y="425"/>
                    </a:lnTo>
                    <a:lnTo>
                      <a:pt x="318" y="410"/>
                    </a:lnTo>
                    <a:lnTo>
                      <a:pt x="288" y="401"/>
                    </a:lnTo>
                    <a:lnTo>
                      <a:pt x="271" y="378"/>
                    </a:lnTo>
                    <a:lnTo>
                      <a:pt x="297" y="359"/>
                    </a:lnTo>
                    <a:lnTo>
                      <a:pt x="297" y="335"/>
                    </a:lnTo>
                    <a:lnTo>
                      <a:pt x="285" y="314"/>
                    </a:lnTo>
                    <a:lnTo>
                      <a:pt x="297" y="299"/>
                    </a:lnTo>
                    <a:lnTo>
                      <a:pt x="319" y="301"/>
                    </a:lnTo>
                    <a:lnTo>
                      <a:pt x="315" y="241"/>
                    </a:lnTo>
                    <a:lnTo>
                      <a:pt x="309" y="206"/>
                    </a:lnTo>
                    <a:lnTo>
                      <a:pt x="295" y="183"/>
                    </a:lnTo>
                    <a:lnTo>
                      <a:pt x="282" y="170"/>
                    </a:lnTo>
                    <a:lnTo>
                      <a:pt x="261" y="165"/>
                    </a:lnTo>
                    <a:lnTo>
                      <a:pt x="242" y="165"/>
                    </a:lnTo>
                    <a:lnTo>
                      <a:pt x="221" y="194"/>
                    </a:lnTo>
                    <a:lnTo>
                      <a:pt x="207" y="203"/>
                    </a:lnTo>
                    <a:lnTo>
                      <a:pt x="198" y="206"/>
                    </a:lnTo>
                    <a:lnTo>
                      <a:pt x="188" y="201"/>
                    </a:lnTo>
                    <a:lnTo>
                      <a:pt x="185" y="188"/>
                    </a:lnTo>
                    <a:lnTo>
                      <a:pt x="188" y="179"/>
                    </a:lnTo>
                    <a:lnTo>
                      <a:pt x="197" y="170"/>
                    </a:lnTo>
                    <a:lnTo>
                      <a:pt x="206" y="165"/>
                    </a:lnTo>
                    <a:lnTo>
                      <a:pt x="215" y="164"/>
                    </a:lnTo>
                    <a:lnTo>
                      <a:pt x="215" y="147"/>
                    </a:lnTo>
                    <a:lnTo>
                      <a:pt x="239" y="130"/>
                    </a:lnTo>
                    <a:lnTo>
                      <a:pt x="215" y="73"/>
                    </a:lnTo>
                    <a:lnTo>
                      <a:pt x="215" y="46"/>
                    </a:lnTo>
                    <a:lnTo>
                      <a:pt x="175" y="36"/>
                    </a:lnTo>
                    <a:lnTo>
                      <a:pt x="116" y="0"/>
                    </a:lnTo>
                    <a:lnTo>
                      <a:pt x="81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37" name="Shape - Maryland">
              <a:extLst>
                <a:ext uri="{FF2B5EF4-FFF2-40B4-BE49-F238E27FC236}">
                  <a16:creationId xmlns:a16="http://schemas.microsoft.com/office/drawing/2014/main" id="{B9EE8A89-B094-5313-E725-8BF65F81DA0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651623" y="2409055"/>
              <a:ext cx="635000" cy="258762"/>
            </a:xfrm>
            <a:custGeom>
              <a:avLst/>
              <a:gdLst>
                <a:gd name="T0" fmla="*/ 0 w 403"/>
                <a:gd name="T1" fmla="*/ 2147483647 h 165"/>
                <a:gd name="T2" fmla="*/ 2147483647 w 403"/>
                <a:gd name="T3" fmla="*/ 0 h 165"/>
                <a:gd name="T4" fmla="*/ 2147483647 w 403"/>
                <a:gd name="T5" fmla="*/ 2147483647 h 165"/>
                <a:gd name="T6" fmla="*/ 2147483647 w 403"/>
                <a:gd name="T7" fmla="*/ 2147483647 h 165"/>
                <a:gd name="T8" fmla="*/ 2147483647 w 403"/>
                <a:gd name="T9" fmla="*/ 2147483647 h 165"/>
                <a:gd name="T10" fmla="*/ 2147483647 w 403"/>
                <a:gd name="T11" fmla="*/ 2147483647 h 165"/>
                <a:gd name="T12" fmla="*/ 2147483647 w 403"/>
                <a:gd name="T13" fmla="*/ 2147483647 h 165"/>
                <a:gd name="T14" fmla="*/ 2147483647 w 403"/>
                <a:gd name="T15" fmla="*/ 2147483647 h 165"/>
                <a:gd name="T16" fmla="*/ 2147483647 w 403"/>
                <a:gd name="T17" fmla="*/ 2147483647 h 165"/>
                <a:gd name="T18" fmla="*/ 2147483647 w 403"/>
                <a:gd name="T19" fmla="*/ 2147483647 h 165"/>
                <a:gd name="T20" fmla="*/ 2147483647 w 403"/>
                <a:gd name="T21" fmla="*/ 2147483647 h 165"/>
                <a:gd name="T22" fmla="*/ 2147483647 w 403"/>
                <a:gd name="T23" fmla="*/ 2147483647 h 165"/>
                <a:gd name="T24" fmla="*/ 2147483647 w 403"/>
                <a:gd name="T25" fmla="*/ 2147483647 h 165"/>
                <a:gd name="T26" fmla="*/ 2147483647 w 403"/>
                <a:gd name="T27" fmla="*/ 2147483647 h 165"/>
                <a:gd name="T28" fmla="*/ 2147483647 w 403"/>
                <a:gd name="T29" fmla="*/ 2147483647 h 165"/>
                <a:gd name="T30" fmla="*/ 2147483647 w 403"/>
                <a:gd name="T31" fmla="*/ 2147483647 h 165"/>
                <a:gd name="T32" fmla="*/ 0 w 403"/>
                <a:gd name="T33" fmla="*/ 2147483647 h 16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3"/>
                <a:gd name="T52" fmla="*/ 0 h 165"/>
                <a:gd name="T53" fmla="*/ 403 w 403"/>
                <a:gd name="T54" fmla="*/ 165 h 16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3" h="165">
                  <a:moveTo>
                    <a:pt x="0" y="56"/>
                  </a:moveTo>
                  <a:lnTo>
                    <a:pt x="300" y="0"/>
                  </a:lnTo>
                  <a:lnTo>
                    <a:pt x="349" y="113"/>
                  </a:lnTo>
                  <a:lnTo>
                    <a:pt x="401" y="101"/>
                  </a:lnTo>
                  <a:lnTo>
                    <a:pt x="403" y="158"/>
                  </a:lnTo>
                  <a:lnTo>
                    <a:pt x="361" y="165"/>
                  </a:lnTo>
                  <a:lnTo>
                    <a:pt x="324" y="128"/>
                  </a:lnTo>
                  <a:lnTo>
                    <a:pt x="300" y="83"/>
                  </a:lnTo>
                  <a:lnTo>
                    <a:pt x="296" y="21"/>
                  </a:lnTo>
                  <a:lnTo>
                    <a:pt x="278" y="52"/>
                  </a:lnTo>
                  <a:lnTo>
                    <a:pt x="299" y="146"/>
                  </a:lnTo>
                  <a:lnTo>
                    <a:pt x="211" y="159"/>
                  </a:lnTo>
                  <a:lnTo>
                    <a:pt x="208" y="91"/>
                  </a:lnTo>
                  <a:lnTo>
                    <a:pt x="154" y="61"/>
                  </a:lnTo>
                  <a:lnTo>
                    <a:pt x="108" y="53"/>
                  </a:lnTo>
                  <a:lnTo>
                    <a:pt x="12" y="101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38" name="Shape - Maine">
              <a:extLst>
                <a:ext uri="{FF2B5EF4-FFF2-40B4-BE49-F238E27FC236}">
                  <a16:creationId xmlns:a16="http://schemas.microsoft.com/office/drawing/2014/main" id="{E9F113B6-406A-46EA-C3D3-DC47D3DD50C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388223" y="973956"/>
              <a:ext cx="492125" cy="708025"/>
            </a:xfrm>
            <a:custGeom>
              <a:avLst/>
              <a:gdLst>
                <a:gd name="T0" fmla="*/ 2147483647 w 313"/>
                <a:gd name="T1" fmla="*/ 2147483647 h 478"/>
                <a:gd name="T2" fmla="*/ 2147483647 w 313"/>
                <a:gd name="T3" fmla="*/ 2147483647 h 478"/>
                <a:gd name="T4" fmla="*/ 2147483647 w 313"/>
                <a:gd name="T5" fmla="*/ 2147483647 h 478"/>
                <a:gd name="T6" fmla="*/ 2147483647 w 313"/>
                <a:gd name="T7" fmla="*/ 2147483647 h 478"/>
                <a:gd name="T8" fmla="*/ 2147483647 w 313"/>
                <a:gd name="T9" fmla="*/ 2147483647 h 478"/>
                <a:gd name="T10" fmla="*/ 2147483647 w 313"/>
                <a:gd name="T11" fmla="*/ 2147483647 h 478"/>
                <a:gd name="T12" fmla="*/ 2147483647 w 313"/>
                <a:gd name="T13" fmla="*/ 2147483647 h 478"/>
                <a:gd name="T14" fmla="*/ 0 w 313"/>
                <a:gd name="T15" fmla="*/ 2147483647 h 478"/>
                <a:gd name="T16" fmla="*/ 2147483647 w 313"/>
                <a:gd name="T17" fmla="*/ 2147483647 h 478"/>
                <a:gd name="T18" fmla="*/ 2147483647 w 313"/>
                <a:gd name="T19" fmla="*/ 2147483647 h 478"/>
                <a:gd name="T20" fmla="*/ 2147483647 w 313"/>
                <a:gd name="T21" fmla="*/ 2147483647 h 478"/>
                <a:gd name="T22" fmla="*/ 2147483647 w 313"/>
                <a:gd name="T23" fmla="*/ 2147483647 h 478"/>
                <a:gd name="T24" fmla="*/ 2147483647 w 313"/>
                <a:gd name="T25" fmla="*/ 2147483647 h 478"/>
                <a:gd name="T26" fmla="*/ 2147483647 w 313"/>
                <a:gd name="T27" fmla="*/ 2147483647 h 478"/>
                <a:gd name="T28" fmla="*/ 2147483647 w 313"/>
                <a:gd name="T29" fmla="*/ 2147483647 h 478"/>
                <a:gd name="T30" fmla="*/ 2147483647 w 313"/>
                <a:gd name="T31" fmla="*/ 2147483647 h 478"/>
                <a:gd name="T32" fmla="*/ 2147483647 w 313"/>
                <a:gd name="T33" fmla="*/ 2147483647 h 478"/>
                <a:gd name="T34" fmla="*/ 2147483647 w 313"/>
                <a:gd name="T35" fmla="*/ 2147483647 h 478"/>
                <a:gd name="T36" fmla="*/ 2147483647 w 313"/>
                <a:gd name="T37" fmla="*/ 2147483647 h 478"/>
                <a:gd name="T38" fmla="*/ 2147483647 w 313"/>
                <a:gd name="T39" fmla="*/ 2147483647 h 478"/>
                <a:gd name="T40" fmla="*/ 2147483647 w 313"/>
                <a:gd name="T41" fmla="*/ 2147483647 h 478"/>
                <a:gd name="T42" fmla="*/ 2147483647 w 313"/>
                <a:gd name="T43" fmla="*/ 2147483647 h 478"/>
                <a:gd name="T44" fmla="*/ 2147483647 w 313"/>
                <a:gd name="T45" fmla="*/ 2147483647 h 478"/>
                <a:gd name="T46" fmla="*/ 2147483647 w 313"/>
                <a:gd name="T47" fmla="*/ 2147483647 h 478"/>
                <a:gd name="T48" fmla="*/ 2147483647 w 313"/>
                <a:gd name="T49" fmla="*/ 0 h 478"/>
                <a:gd name="T50" fmla="*/ 2147483647 w 313"/>
                <a:gd name="T51" fmla="*/ 2147483647 h 478"/>
                <a:gd name="T52" fmla="*/ 2147483647 w 313"/>
                <a:gd name="T53" fmla="*/ 2147483647 h 478"/>
                <a:gd name="T54" fmla="*/ 2147483647 w 313"/>
                <a:gd name="T55" fmla="*/ 2147483647 h 47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13"/>
                <a:gd name="T85" fmla="*/ 0 h 478"/>
                <a:gd name="T86" fmla="*/ 313 w 313"/>
                <a:gd name="T87" fmla="*/ 478 h 47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13" h="478">
                  <a:moveTo>
                    <a:pt x="73" y="15"/>
                  </a:moveTo>
                  <a:lnTo>
                    <a:pt x="27" y="103"/>
                  </a:lnTo>
                  <a:lnTo>
                    <a:pt x="49" y="136"/>
                  </a:lnTo>
                  <a:lnTo>
                    <a:pt x="27" y="176"/>
                  </a:lnTo>
                  <a:lnTo>
                    <a:pt x="40" y="189"/>
                  </a:lnTo>
                  <a:lnTo>
                    <a:pt x="31" y="216"/>
                  </a:lnTo>
                  <a:lnTo>
                    <a:pt x="31" y="261"/>
                  </a:lnTo>
                  <a:lnTo>
                    <a:pt x="0" y="277"/>
                  </a:lnTo>
                  <a:lnTo>
                    <a:pt x="12" y="291"/>
                  </a:lnTo>
                  <a:lnTo>
                    <a:pt x="78" y="457"/>
                  </a:lnTo>
                  <a:lnTo>
                    <a:pt x="130" y="478"/>
                  </a:lnTo>
                  <a:lnTo>
                    <a:pt x="127" y="444"/>
                  </a:lnTo>
                  <a:lnTo>
                    <a:pt x="152" y="417"/>
                  </a:lnTo>
                  <a:lnTo>
                    <a:pt x="143" y="389"/>
                  </a:lnTo>
                  <a:lnTo>
                    <a:pt x="207" y="355"/>
                  </a:lnTo>
                  <a:lnTo>
                    <a:pt x="210" y="308"/>
                  </a:lnTo>
                  <a:lnTo>
                    <a:pt x="248" y="305"/>
                  </a:lnTo>
                  <a:lnTo>
                    <a:pt x="277" y="270"/>
                  </a:lnTo>
                  <a:lnTo>
                    <a:pt x="313" y="246"/>
                  </a:lnTo>
                  <a:lnTo>
                    <a:pt x="313" y="216"/>
                  </a:lnTo>
                  <a:lnTo>
                    <a:pt x="264" y="207"/>
                  </a:lnTo>
                  <a:lnTo>
                    <a:pt x="255" y="174"/>
                  </a:lnTo>
                  <a:lnTo>
                    <a:pt x="206" y="170"/>
                  </a:lnTo>
                  <a:lnTo>
                    <a:pt x="166" y="28"/>
                  </a:lnTo>
                  <a:lnTo>
                    <a:pt x="148" y="0"/>
                  </a:lnTo>
                  <a:lnTo>
                    <a:pt x="98" y="12"/>
                  </a:lnTo>
                  <a:lnTo>
                    <a:pt x="90" y="25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39" name="Shape - Louisiana">
              <a:extLst>
                <a:ext uri="{FF2B5EF4-FFF2-40B4-BE49-F238E27FC236}">
                  <a16:creationId xmlns:a16="http://schemas.microsoft.com/office/drawing/2014/main" id="{97FC6F45-2FD3-C1B8-ED22-F36DCB20A88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946649" y="3780655"/>
              <a:ext cx="773113" cy="609600"/>
            </a:xfrm>
            <a:custGeom>
              <a:avLst/>
              <a:gdLst>
                <a:gd name="T0" fmla="*/ 0 w 489"/>
                <a:gd name="T1" fmla="*/ 2147483647 h 392"/>
                <a:gd name="T2" fmla="*/ 2147483647 w 489"/>
                <a:gd name="T3" fmla="*/ 0 h 392"/>
                <a:gd name="T4" fmla="*/ 2147483647 w 489"/>
                <a:gd name="T5" fmla="*/ 2147483647 h 392"/>
                <a:gd name="T6" fmla="*/ 2147483647 w 489"/>
                <a:gd name="T7" fmla="*/ 2147483647 h 392"/>
                <a:gd name="T8" fmla="*/ 2147483647 w 489"/>
                <a:gd name="T9" fmla="*/ 2147483647 h 392"/>
                <a:gd name="T10" fmla="*/ 2147483647 w 489"/>
                <a:gd name="T11" fmla="*/ 2147483647 h 392"/>
                <a:gd name="T12" fmla="*/ 2147483647 w 489"/>
                <a:gd name="T13" fmla="*/ 2147483647 h 392"/>
                <a:gd name="T14" fmla="*/ 2147483647 w 489"/>
                <a:gd name="T15" fmla="*/ 2147483647 h 392"/>
                <a:gd name="T16" fmla="*/ 2147483647 w 489"/>
                <a:gd name="T17" fmla="*/ 2147483647 h 392"/>
                <a:gd name="T18" fmla="*/ 2147483647 w 489"/>
                <a:gd name="T19" fmla="*/ 2147483647 h 392"/>
                <a:gd name="T20" fmla="*/ 2147483647 w 489"/>
                <a:gd name="T21" fmla="*/ 2147483647 h 392"/>
                <a:gd name="T22" fmla="*/ 2147483647 w 489"/>
                <a:gd name="T23" fmla="*/ 2147483647 h 392"/>
                <a:gd name="T24" fmla="*/ 2147483647 w 489"/>
                <a:gd name="T25" fmla="*/ 2147483647 h 392"/>
                <a:gd name="T26" fmla="*/ 2147483647 w 489"/>
                <a:gd name="T27" fmla="*/ 2147483647 h 392"/>
                <a:gd name="T28" fmla="*/ 2147483647 w 489"/>
                <a:gd name="T29" fmla="*/ 2147483647 h 392"/>
                <a:gd name="T30" fmla="*/ 2147483647 w 489"/>
                <a:gd name="T31" fmla="*/ 2147483647 h 392"/>
                <a:gd name="T32" fmla="*/ 2147483647 w 489"/>
                <a:gd name="T33" fmla="*/ 2147483647 h 392"/>
                <a:gd name="T34" fmla="*/ 2147483647 w 489"/>
                <a:gd name="T35" fmla="*/ 2147483647 h 392"/>
                <a:gd name="T36" fmla="*/ 2147483647 w 489"/>
                <a:gd name="T37" fmla="*/ 2147483647 h 392"/>
                <a:gd name="T38" fmla="*/ 2147483647 w 489"/>
                <a:gd name="T39" fmla="*/ 2147483647 h 392"/>
                <a:gd name="T40" fmla="*/ 2147483647 w 489"/>
                <a:gd name="T41" fmla="*/ 2147483647 h 392"/>
                <a:gd name="T42" fmla="*/ 2147483647 w 489"/>
                <a:gd name="T43" fmla="*/ 2147483647 h 392"/>
                <a:gd name="T44" fmla="*/ 2147483647 w 489"/>
                <a:gd name="T45" fmla="*/ 2147483647 h 392"/>
                <a:gd name="T46" fmla="*/ 2147483647 w 489"/>
                <a:gd name="T47" fmla="*/ 2147483647 h 392"/>
                <a:gd name="T48" fmla="*/ 2147483647 w 489"/>
                <a:gd name="T49" fmla="*/ 2147483647 h 392"/>
                <a:gd name="T50" fmla="*/ 2147483647 w 489"/>
                <a:gd name="T51" fmla="*/ 2147483647 h 392"/>
                <a:gd name="T52" fmla="*/ 2147483647 w 489"/>
                <a:gd name="T53" fmla="*/ 2147483647 h 392"/>
                <a:gd name="T54" fmla="*/ 2147483647 w 489"/>
                <a:gd name="T55" fmla="*/ 2147483647 h 392"/>
                <a:gd name="T56" fmla="*/ 2147483647 w 489"/>
                <a:gd name="T57" fmla="*/ 2147483647 h 392"/>
                <a:gd name="T58" fmla="*/ 2147483647 w 489"/>
                <a:gd name="T59" fmla="*/ 2147483647 h 392"/>
                <a:gd name="T60" fmla="*/ 2147483647 w 489"/>
                <a:gd name="T61" fmla="*/ 2147483647 h 392"/>
                <a:gd name="T62" fmla="*/ 2147483647 w 489"/>
                <a:gd name="T63" fmla="*/ 2147483647 h 392"/>
                <a:gd name="T64" fmla="*/ 2147483647 w 489"/>
                <a:gd name="T65" fmla="*/ 2147483647 h 392"/>
                <a:gd name="T66" fmla="*/ 2147483647 w 489"/>
                <a:gd name="T67" fmla="*/ 2147483647 h 392"/>
                <a:gd name="T68" fmla="*/ 0 w 489"/>
                <a:gd name="T69" fmla="*/ 2147483647 h 3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89"/>
                <a:gd name="T106" fmla="*/ 0 h 392"/>
                <a:gd name="T107" fmla="*/ 489 w 489"/>
                <a:gd name="T108" fmla="*/ 392 h 39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89" h="392">
                  <a:moveTo>
                    <a:pt x="0" y="9"/>
                  </a:moveTo>
                  <a:lnTo>
                    <a:pt x="245" y="0"/>
                  </a:lnTo>
                  <a:lnTo>
                    <a:pt x="288" y="81"/>
                  </a:lnTo>
                  <a:lnTo>
                    <a:pt x="251" y="176"/>
                  </a:lnTo>
                  <a:lnTo>
                    <a:pt x="239" y="219"/>
                  </a:lnTo>
                  <a:lnTo>
                    <a:pt x="403" y="201"/>
                  </a:lnTo>
                  <a:lnTo>
                    <a:pt x="413" y="264"/>
                  </a:lnTo>
                  <a:lnTo>
                    <a:pt x="364" y="258"/>
                  </a:lnTo>
                  <a:lnTo>
                    <a:pt x="342" y="285"/>
                  </a:lnTo>
                  <a:lnTo>
                    <a:pt x="367" y="303"/>
                  </a:lnTo>
                  <a:lnTo>
                    <a:pt x="412" y="282"/>
                  </a:lnTo>
                  <a:lnTo>
                    <a:pt x="413" y="312"/>
                  </a:lnTo>
                  <a:lnTo>
                    <a:pt x="440" y="286"/>
                  </a:lnTo>
                  <a:lnTo>
                    <a:pt x="458" y="286"/>
                  </a:lnTo>
                  <a:lnTo>
                    <a:pt x="437" y="339"/>
                  </a:lnTo>
                  <a:lnTo>
                    <a:pt x="477" y="347"/>
                  </a:lnTo>
                  <a:lnTo>
                    <a:pt x="489" y="376"/>
                  </a:lnTo>
                  <a:lnTo>
                    <a:pt x="471" y="385"/>
                  </a:lnTo>
                  <a:lnTo>
                    <a:pt x="446" y="367"/>
                  </a:lnTo>
                  <a:lnTo>
                    <a:pt x="398" y="353"/>
                  </a:lnTo>
                  <a:lnTo>
                    <a:pt x="409" y="388"/>
                  </a:lnTo>
                  <a:lnTo>
                    <a:pt x="385" y="392"/>
                  </a:lnTo>
                  <a:lnTo>
                    <a:pt x="365" y="361"/>
                  </a:lnTo>
                  <a:lnTo>
                    <a:pt x="354" y="380"/>
                  </a:lnTo>
                  <a:lnTo>
                    <a:pt x="282" y="380"/>
                  </a:lnTo>
                  <a:lnTo>
                    <a:pt x="282" y="361"/>
                  </a:lnTo>
                  <a:lnTo>
                    <a:pt x="255" y="339"/>
                  </a:lnTo>
                  <a:lnTo>
                    <a:pt x="201" y="336"/>
                  </a:lnTo>
                  <a:lnTo>
                    <a:pt x="246" y="361"/>
                  </a:lnTo>
                  <a:lnTo>
                    <a:pt x="184" y="374"/>
                  </a:lnTo>
                  <a:lnTo>
                    <a:pt x="85" y="356"/>
                  </a:lnTo>
                  <a:lnTo>
                    <a:pt x="48" y="361"/>
                  </a:lnTo>
                  <a:lnTo>
                    <a:pt x="61" y="230"/>
                  </a:lnTo>
                  <a:lnTo>
                    <a:pt x="2" y="125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40" name="Shape - Kentucky">
              <a:extLst>
                <a:ext uri="{FF2B5EF4-FFF2-40B4-BE49-F238E27FC236}">
                  <a16:creationId xmlns:a16="http://schemas.microsoft.com/office/drawing/2014/main" id="{52FA1913-545F-917F-CE4D-C7A9C08CFD5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480049" y="2717030"/>
              <a:ext cx="957263" cy="525462"/>
            </a:xfrm>
            <a:custGeom>
              <a:avLst/>
              <a:gdLst>
                <a:gd name="T0" fmla="*/ 0 w 607"/>
                <a:gd name="T1" fmla="*/ 2147483647 h 337"/>
                <a:gd name="T2" fmla="*/ 2147483647 w 607"/>
                <a:gd name="T3" fmla="*/ 2147483647 h 337"/>
                <a:gd name="T4" fmla="*/ 2147483647 w 607"/>
                <a:gd name="T5" fmla="*/ 2147483647 h 337"/>
                <a:gd name="T6" fmla="*/ 2147483647 w 607"/>
                <a:gd name="T7" fmla="*/ 2147483647 h 337"/>
                <a:gd name="T8" fmla="*/ 2147483647 w 607"/>
                <a:gd name="T9" fmla="*/ 2147483647 h 337"/>
                <a:gd name="T10" fmla="*/ 2147483647 w 607"/>
                <a:gd name="T11" fmla="*/ 2147483647 h 337"/>
                <a:gd name="T12" fmla="*/ 2147483647 w 607"/>
                <a:gd name="T13" fmla="*/ 2147483647 h 337"/>
                <a:gd name="T14" fmla="*/ 2147483647 w 607"/>
                <a:gd name="T15" fmla="*/ 2147483647 h 337"/>
                <a:gd name="T16" fmla="*/ 2147483647 w 607"/>
                <a:gd name="T17" fmla="*/ 2147483647 h 337"/>
                <a:gd name="T18" fmla="*/ 2147483647 w 607"/>
                <a:gd name="T19" fmla="*/ 2147483647 h 337"/>
                <a:gd name="T20" fmla="*/ 2147483647 w 607"/>
                <a:gd name="T21" fmla="*/ 2147483647 h 337"/>
                <a:gd name="T22" fmla="*/ 2147483647 w 607"/>
                <a:gd name="T23" fmla="*/ 2147483647 h 337"/>
                <a:gd name="T24" fmla="*/ 2147483647 w 607"/>
                <a:gd name="T25" fmla="*/ 2147483647 h 337"/>
                <a:gd name="T26" fmla="*/ 2147483647 w 607"/>
                <a:gd name="T27" fmla="*/ 2147483647 h 337"/>
                <a:gd name="T28" fmla="*/ 2147483647 w 607"/>
                <a:gd name="T29" fmla="*/ 0 h 337"/>
                <a:gd name="T30" fmla="*/ 2147483647 w 607"/>
                <a:gd name="T31" fmla="*/ 2147483647 h 337"/>
                <a:gd name="T32" fmla="*/ 2147483647 w 607"/>
                <a:gd name="T33" fmla="*/ 2147483647 h 337"/>
                <a:gd name="T34" fmla="*/ 2147483647 w 607"/>
                <a:gd name="T35" fmla="*/ 2147483647 h 337"/>
                <a:gd name="T36" fmla="*/ 2147483647 w 607"/>
                <a:gd name="T37" fmla="*/ 2147483647 h 337"/>
                <a:gd name="T38" fmla="*/ 2147483647 w 607"/>
                <a:gd name="T39" fmla="*/ 2147483647 h 337"/>
                <a:gd name="T40" fmla="*/ 2147483647 w 607"/>
                <a:gd name="T41" fmla="*/ 2147483647 h 337"/>
                <a:gd name="T42" fmla="*/ 2147483647 w 607"/>
                <a:gd name="T43" fmla="*/ 2147483647 h 337"/>
                <a:gd name="T44" fmla="*/ 2147483647 w 607"/>
                <a:gd name="T45" fmla="*/ 2147483647 h 337"/>
                <a:gd name="T46" fmla="*/ 2147483647 w 607"/>
                <a:gd name="T47" fmla="*/ 2147483647 h 337"/>
                <a:gd name="T48" fmla="*/ 2147483647 w 607"/>
                <a:gd name="T49" fmla="*/ 2147483647 h 337"/>
                <a:gd name="T50" fmla="*/ 2147483647 w 607"/>
                <a:gd name="T51" fmla="*/ 2147483647 h 337"/>
                <a:gd name="T52" fmla="*/ 2147483647 w 607"/>
                <a:gd name="T53" fmla="*/ 2147483647 h 337"/>
                <a:gd name="T54" fmla="*/ 2147483647 w 607"/>
                <a:gd name="T55" fmla="*/ 2147483647 h 337"/>
                <a:gd name="T56" fmla="*/ 0 w 607"/>
                <a:gd name="T57" fmla="*/ 2147483647 h 33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7"/>
                <a:gd name="T88" fmla="*/ 0 h 337"/>
                <a:gd name="T89" fmla="*/ 607 w 607"/>
                <a:gd name="T90" fmla="*/ 337 h 33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7" h="337">
                  <a:moveTo>
                    <a:pt x="0" y="337"/>
                  </a:moveTo>
                  <a:lnTo>
                    <a:pt x="148" y="316"/>
                  </a:lnTo>
                  <a:lnTo>
                    <a:pt x="148" y="301"/>
                  </a:lnTo>
                  <a:lnTo>
                    <a:pt x="504" y="252"/>
                  </a:lnTo>
                  <a:lnTo>
                    <a:pt x="510" y="226"/>
                  </a:lnTo>
                  <a:lnTo>
                    <a:pt x="562" y="207"/>
                  </a:lnTo>
                  <a:lnTo>
                    <a:pt x="568" y="180"/>
                  </a:lnTo>
                  <a:lnTo>
                    <a:pt x="590" y="171"/>
                  </a:lnTo>
                  <a:lnTo>
                    <a:pt x="607" y="131"/>
                  </a:lnTo>
                  <a:lnTo>
                    <a:pt x="558" y="91"/>
                  </a:lnTo>
                  <a:lnTo>
                    <a:pt x="549" y="37"/>
                  </a:lnTo>
                  <a:lnTo>
                    <a:pt x="510" y="10"/>
                  </a:lnTo>
                  <a:lnTo>
                    <a:pt x="431" y="25"/>
                  </a:lnTo>
                  <a:lnTo>
                    <a:pt x="394" y="1"/>
                  </a:lnTo>
                  <a:lnTo>
                    <a:pt x="358" y="0"/>
                  </a:lnTo>
                  <a:lnTo>
                    <a:pt x="365" y="37"/>
                  </a:lnTo>
                  <a:lnTo>
                    <a:pt x="316" y="56"/>
                  </a:lnTo>
                  <a:lnTo>
                    <a:pt x="283" y="140"/>
                  </a:lnTo>
                  <a:lnTo>
                    <a:pt x="239" y="126"/>
                  </a:lnTo>
                  <a:lnTo>
                    <a:pt x="185" y="158"/>
                  </a:lnTo>
                  <a:lnTo>
                    <a:pt x="116" y="170"/>
                  </a:lnTo>
                  <a:lnTo>
                    <a:pt x="116" y="217"/>
                  </a:lnTo>
                  <a:lnTo>
                    <a:pt x="82" y="216"/>
                  </a:lnTo>
                  <a:lnTo>
                    <a:pt x="84" y="258"/>
                  </a:lnTo>
                  <a:lnTo>
                    <a:pt x="48" y="241"/>
                  </a:lnTo>
                  <a:lnTo>
                    <a:pt x="27" y="249"/>
                  </a:lnTo>
                  <a:lnTo>
                    <a:pt x="45" y="277"/>
                  </a:lnTo>
                  <a:lnTo>
                    <a:pt x="8" y="314"/>
                  </a:lnTo>
                  <a:lnTo>
                    <a:pt x="0" y="33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41" name="Shape - Kansas">
              <a:extLst>
                <a:ext uri="{FF2B5EF4-FFF2-40B4-BE49-F238E27FC236}">
                  <a16:creationId xmlns:a16="http://schemas.microsoft.com/office/drawing/2014/main" id="{B3BCFE98-B416-52D8-69F9-E16501C2EAC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879849" y="2718618"/>
              <a:ext cx="966788" cy="485775"/>
            </a:xfrm>
            <a:custGeom>
              <a:avLst/>
              <a:gdLst>
                <a:gd name="T0" fmla="*/ 2147483647 w 611"/>
                <a:gd name="T1" fmla="*/ 2147483647 h 312"/>
                <a:gd name="T2" fmla="*/ 2147483647 w 611"/>
                <a:gd name="T3" fmla="*/ 2147483647 h 312"/>
                <a:gd name="T4" fmla="*/ 0 w 611"/>
                <a:gd name="T5" fmla="*/ 2147483647 h 312"/>
                <a:gd name="T6" fmla="*/ 2147483647 w 611"/>
                <a:gd name="T7" fmla="*/ 2147483647 h 312"/>
                <a:gd name="T8" fmla="*/ 2147483647 w 611"/>
                <a:gd name="T9" fmla="*/ 2147483647 h 312"/>
                <a:gd name="T10" fmla="*/ 2147483647 w 611"/>
                <a:gd name="T11" fmla="*/ 2147483647 h 312"/>
                <a:gd name="T12" fmla="*/ 2147483647 w 611"/>
                <a:gd name="T13" fmla="*/ 2147483647 h 312"/>
                <a:gd name="T14" fmla="*/ 2147483647 w 611"/>
                <a:gd name="T15" fmla="*/ 2147483647 h 312"/>
                <a:gd name="T16" fmla="*/ 2147483647 w 611"/>
                <a:gd name="T17" fmla="*/ 0 h 312"/>
                <a:gd name="T18" fmla="*/ 2147483647 w 611"/>
                <a:gd name="T19" fmla="*/ 2147483647 h 312"/>
                <a:gd name="T20" fmla="*/ 2147483647 w 611"/>
                <a:gd name="T21" fmla="*/ 2147483647 h 3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11"/>
                <a:gd name="T34" fmla="*/ 0 h 312"/>
                <a:gd name="T35" fmla="*/ 611 w 611"/>
                <a:gd name="T36" fmla="*/ 312 h 3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11" h="312">
                  <a:moveTo>
                    <a:pt x="6" y="3"/>
                  </a:moveTo>
                  <a:lnTo>
                    <a:pt x="4" y="182"/>
                  </a:lnTo>
                  <a:lnTo>
                    <a:pt x="0" y="309"/>
                  </a:lnTo>
                  <a:lnTo>
                    <a:pt x="611" y="312"/>
                  </a:lnTo>
                  <a:lnTo>
                    <a:pt x="599" y="149"/>
                  </a:lnTo>
                  <a:lnTo>
                    <a:pt x="599" y="88"/>
                  </a:lnTo>
                  <a:lnTo>
                    <a:pt x="550" y="51"/>
                  </a:lnTo>
                  <a:lnTo>
                    <a:pt x="565" y="18"/>
                  </a:lnTo>
                  <a:lnTo>
                    <a:pt x="544" y="0"/>
                  </a:lnTo>
                  <a:lnTo>
                    <a:pt x="267" y="3"/>
                  </a:lnTo>
                  <a:lnTo>
                    <a:pt x="6" y="3"/>
                  </a:lnTo>
                  <a:close/>
                </a:path>
              </a:pathLst>
            </a:custGeom>
            <a:solidFill>
              <a:srgbClr val="00B588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42" name="Shape - Iowa">
              <a:extLst>
                <a:ext uri="{FF2B5EF4-FFF2-40B4-BE49-F238E27FC236}">
                  <a16:creationId xmlns:a16="http://schemas.microsoft.com/office/drawing/2014/main" id="{B2086120-ABED-16B2-51F9-7E7E2D01AA1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62474" y="2132830"/>
              <a:ext cx="758825" cy="487362"/>
            </a:xfrm>
            <a:custGeom>
              <a:avLst/>
              <a:gdLst>
                <a:gd name="T0" fmla="*/ 2147483647 w 481"/>
                <a:gd name="T1" fmla="*/ 2147483647 h 313"/>
                <a:gd name="T2" fmla="*/ 0 w 481"/>
                <a:gd name="T3" fmla="*/ 2147483647 h 313"/>
                <a:gd name="T4" fmla="*/ 2147483647 w 481"/>
                <a:gd name="T5" fmla="*/ 2147483647 h 313"/>
                <a:gd name="T6" fmla="*/ 2147483647 w 481"/>
                <a:gd name="T7" fmla="*/ 2147483647 h 313"/>
                <a:gd name="T8" fmla="*/ 2147483647 w 481"/>
                <a:gd name="T9" fmla="*/ 2147483647 h 313"/>
                <a:gd name="T10" fmla="*/ 2147483647 w 481"/>
                <a:gd name="T11" fmla="*/ 2147483647 h 313"/>
                <a:gd name="T12" fmla="*/ 2147483647 w 481"/>
                <a:gd name="T13" fmla="*/ 2147483647 h 313"/>
                <a:gd name="T14" fmla="*/ 2147483647 w 481"/>
                <a:gd name="T15" fmla="*/ 2147483647 h 313"/>
                <a:gd name="T16" fmla="*/ 2147483647 w 481"/>
                <a:gd name="T17" fmla="*/ 2147483647 h 313"/>
                <a:gd name="T18" fmla="*/ 2147483647 w 481"/>
                <a:gd name="T19" fmla="*/ 2147483647 h 313"/>
                <a:gd name="T20" fmla="*/ 2147483647 w 481"/>
                <a:gd name="T21" fmla="*/ 2147483647 h 313"/>
                <a:gd name="T22" fmla="*/ 2147483647 w 481"/>
                <a:gd name="T23" fmla="*/ 2147483647 h 313"/>
                <a:gd name="T24" fmla="*/ 2147483647 w 481"/>
                <a:gd name="T25" fmla="*/ 2147483647 h 313"/>
                <a:gd name="T26" fmla="*/ 2147483647 w 481"/>
                <a:gd name="T27" fmla="*/ 2147483647 h 313"/>
                <a:gd name="T28" fmla="*/ 2147483647 w 481"/>
                <a:gd name="T29" fmla="*/ 0 h 313"/>
                <a:gd name="T30" fmla="*/ 2147483647 w 481"/>
                <a:gd name="T31" fmla="*/ 2147483647 h 313"/>
                <a:gd name="T32" fmla="*/ 2147483647 w 481"/>
                <a:gd name="T33" fmla="*/ 2147483647 h 313"/>
                <a:gd name="T34" fmla="*/ 2147483647 w 481"/>
                <a:gd name="T35" fmla="*/ 2147483647 h 3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1"/>
                <a:gd name="T55" fmla="*/ 0 h 313"/>
                <a:gd name="T56" fmla="*/ 481 w 481"/>
                <a:gd name="T57" fmla="*/ 313 h 3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1" h="313">
                  <a:moveTo>
                    <a:pt x="7" y="16"/>
                  </a:moveTo>
                  <a:lnTo>
                    <a:pt x="0" y="71"/>
                  </a:lnTo>
                  <a:lnTo>
                    <a:pt x="10" y="129"/>
                  </a:lnTo>
                  <a:lnTo>
                    <a:pt x="55" y="249"/>
                  </a:lnTo>
                  <a:lnTo>
                    <a:pt x="80" y="313"/>
                  </a:lnTo>
                  <a:lnTo>
                    <a:pt x="363" y="298"/>
                  </a:lnTo>
                  <a:lnTo>
                    <a:pt x="410" y="313"/>
                  </a:lnTo>
                  <a:lnTo>
                    <a:pt x="438" y="252"/>
                  </a:lnTo>
                  <a:lnTo>
                    <a:pt x="428" y="208"/>
                  </a:lnTo>
                  <a:lnTo>
                    <a:pt x="475" y="200"/>
                  </a:lnTo>
                  <a:lnTo>
                    <a:pt x="481" y="131"/>
                  </a:lnTo>
                  <a:lnTo>
                    <a:pt x="453" y="101"/>
                  </a:lnTo>
                  <a:lnTo>
                    <a:pt x="404" y="71"/>
                  </a:lnTo>
                  <a:lnTo>
                    <a:pt x="414" y="30"/>
                  </a:lnTo>
                  <a:lnTo>
                    <a:pt x="393" y="0"/>
                  </a:lnTo>
                  <a:lnTo>
                    <a:pt x="287" y="4"/>
                  </a:lnTo>
                  <a:lnTo>
                    <a:pt x="180" y="9"/>
                  </a:lnTo>
                  <a:lnTo>
                    <a:pt x="7" y="16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43" name="Shape - Indiana">
              <a:extLst>
                <a:ext uri="{FF2B5EF4-FFF2-40B4-BE49-F238E27FC236}">
                  <a16:creationId xmlns:a16="http://schemas.microsoft.com/office/drawing/2014/main" id="{FE257437-F649-E78F-C4D8-F1506C5892A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635624" y="2297931"/>
              <a:ext cx="422275" cy="687387"/>
            </a:xfrm>
            <a:custGeom>
              <a:avLst/>
              <a:gdLst>
                <a:gd name="T0" fmla="*/ 0 w 268"/>
                <a:gd name="T1" fmla="*/ 2147483647 h 441"/>
                <a:gd name="T2" fmla="*/ 2147483647 w 268"/>
                <a:gd name="T3" fmla="*/ 2147483647 h 441"/>
                <a:gd name="T4" fmla="*/ 2147483647 w 268"/>
                <a:gd name="T5" fmla="*/ 2147483647 h 441"/>
                <a:gd name="T6" fmla="*/ 2147483647 w 268"/>
                <a:gd name="T7" fmla="*/ 2147483647 h 441"/>
                <a:gd name="T8" fmla="*/ 2147483647 w 268"/>
                <a:gd name="T9" fmla="*/ 2147483647 h 441"/>
                <a:gd name="T10" fmla="*/ 2147483647 w 268"/>
                <a:gd name="T11" fmla="*/ 0 h 441"/>
                <a:gd name="T12" fmla="*/ 2147483647 w 268"/>
                <a:gd name="T13" fmla="*/ 2147483647 h 441"/>
                <a:gd name="T14" fmla="*/ 2147483647 w 268"/>
                <a:gd name="T15" fmla="*/ 2147483647 h 441"/>
                <a:gd name="T16" fmla="*/ 2147483647 w 268"/>
                <a:gd name="T17" fmla="*/ 2147483647 h 441"/>
                <a:gd name="T18" fmla="*/ 2147483647 w 268"/>
                <a:gd name="T19" fmla="*/ 2147483647 h 441"/>
                <a:gd name="T20" fmla="*/ 2147483647 w 268"/>
                <a:gd name="T21" fmla="*/ 2147483647 h 441"/>
                <a:gd name="T22" fmla="*/ 2147483647 w 268"/>
                <a:gd name="T23" fmla="*/ 2147483647 h 441"/>
                <a:gd name="T24" fmla="*/ 2147483647 w 268"/>
                <a:gd name="T25" fmla="*/ 2147483647 h 441"/>
                <a:gd name="T26" fmla="*/ 2147483647 w 268"/>
                <a:gd name="T27" fmla="*/ 2147483647 h 441"/>
                <a:gd name="T28" fmla="*/ 2147483647 w 268"/>
                <a:gd name="T29" fmla="*/ 2147483647 h 441"/>
                <a:gd name="T30" fmla="*/ 0 w 268"/>
                <a:gd name="T31" fmla="*/ 2147483647 h 4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68"/>
                <a:gd name="T49" fmla="*/ 0 h 441"/>
                <a:gd name="T50" fmla="*/ 268 w 268"/>
                <a:gd name="T51" fmla="*/ 441 h 44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68" h="441">
                  <a:moveTo>
                    <a:pt x="0" y="31"/>
                  </a:moveTo>
                  <a:lnTo>
                    <a:pt x="31" y="48"/>
                  </a:lnTo>
                  <a:lnTo>
                    <a:pt x="61" y="45"/>
                  </a:lnTo>
                  <a:lnTo>
                    <a:pt x="71" y="36"/>
                  </a:lnTo>
                  <a:lnTo>
                    <a:pt x="79" y="9"/>
                  </a:lnTo>
                  <a:lnTo>
                    <a:pt x="208" y="0"/>
                  </a:lnTo>
                  <a:lnTo>
                    <a:pt x="268" y="312"/>
                  </a:lnTo>
                  <a:lnTo>
                    <a:pt x="263" y="309"/>
                  </a:lnTo>
                  <a:lnTo>
                    <a:pt x="219" y="326"/>
                  </a:lnTo>
                  <a:lnTo>
                    <a:pt x="187" y="410"/>
                  </a:lnTo>
                  <a:lnTo>
                    <a:pt x="141" y="398"/>
                  </a:lnTo>
                  <a:lnTo>
                    <a:pt x="87" y="429"/>
                  </a:lnTo>
                  <a:lnTo>
                    <a:pt x="17" y="441"/>
                  </a:lnTo>
                  <a:lnTo>
                    <a:pt x="49" y="359"/>
                  </a:lnTo>
                  <a:lnTo>
                    <a:pt x="35" y="313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44" name="Shape - Illinois">
              <a:extLst>
                <a:ext uri="{FF2B5EF4-FFF2-40B4-BE49-F238E27FC236}">
                  <a16:creationId xmlns:a16="http://schemas.microsoft.com/office/drawing/2014/main" id="{BCB4B4A2-691F-BF5E-D967-DE4CFCBFAAE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173132" y="2236018"/>
              <a:ext cx="547688" cy="887413"/>
            </a:xfrm>
            <a:custGeom>
              <a:avLst/>
              <a:gdLst>
                <a:gd name="T0" fmla="*/ 64 w 346"/>
                <a:gd name="T1" fmla="*/ 33 h 571"/>
                <a:gd name="T2" fmla="*/ 262 w 346"/>
                <a:gd name="T3" fmla="*/ 0 h 571"/>
                <a:gd name="T4" fmla="*/ 294 w 346"/>
                <a:gd name="T5" fmla="*/ 70 h 571"/>
                <a:gd name="T6" fmla="*/ 334 w 346"/>
                <a:gd name="T7" fmla="*/ 362 h 571"/>
                <a:gd name="T8" fmla="*/ 346 w 346"/>
                <a:gd name="T9" fmla="*/ 401 h 571"/>
                <a:gd name="T10" fmla="*/ 314 w 346"/>
                <a:gd name="T11" fmla="*/ 478 h 571"/>
                <a:gd name="T12" fmla="*/ 314 w 346"/>
                <a:gd name="T13" fmla="*/ 532 h 571"/>
                <a:gd name="T14" fmla="*/ 279 w 346"/>
                <a:gd name="T15" fmla="*/ 526 h 571"/>
                <a:gd name="T16" fmla="*/ 280 w 346"/>
                <a:gd name="T17" fmla="*/ 571 h 571"/>
                <a:gd name="T18" fmla="*/ 243 w 346"/>
                <a:gd name="T19" fmla="*/ 553 h 571"/>
                <a:gd name="T20" fmla="*/ 223 w 346"/>
                <a:gd name="T21" fmla="*/ 559 h 571"/>
                <a:gd name="T22" fmla="*/ 195 w 346"/>
                <a:gd name="T23" fmla="*/ 554 h 571"/>
                <a:gd name="T24" fmla="*/ 174 w 346"/>
                <a:gd name="T25" fmla="*/ 486 h 571"/>
                <a:gd name="T26" fmla="*/ 134 w 346"/>
                <a:gd name="T27" fmla="*/ 465 h 571"/>
                <a:gd name="T28" fmla="*/ 134 w 346"/>
                <a:gd name="T29" fmla="*/ 392 h 571"/>
                <a:gd name="T30" fmla="*/ 94 w 346"/>
                <a:gd name="T31" fmla="*/ 401 h 571"/>
                <a:gd name="T32" fmla="*/ 71 w 346"/>
                <a:gd name="T33" fmla="*/ 347 h 571"/>
                <a:gd name="T34" fmla="*/ 0 w 346"/>
                <a:gd name="T35" fmla="*/ 285 h 571"/>
                <a:gd name="T36" fmla="*/ 52 w 346"/>
                <a:gd name="T37" fmla="*/ 186 h 571"/>
                <a:gd name="T38" fmla="*/ 37 w 346"/>
                <a:gd name="T39" fmla="*/ 140 h 571"/>
                <a:gd name="T40" fmla="*/ 89 w 346"/>
                <a:gd name="T41" fmla="*/ 131 h 571"/>
                <a:gd name="T42" fmla="*/ 94 w 346"/>
                <a:gd name="T43" fmla="*/ 67 h 571"/>
                <a:gd name="T44" fmla="*/ 64 w 346"/>
                <a:gd name="T45" fmla="*/ 33 h 5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6"/>
                <a:gd name="T70" fmla="*/ 0 h 571"/>
                <a:gd name="T71" fmla="*/ 346 w 346"/>
                <a:gd name="T72" fmla="*/ 571 h 5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6" h="571">
                  <a:moveTo>
                    <a:pt x="64" y="33"/>
                  </a:moveTo>
                  <a:lnTo>
                    <a:pt x="262" y="0"/>
                  </a:lnTo>
                  <a:lnTo>
                    <a:pt x="294" y="70"/>
                  </a:lnTo>
                  <a:lnTo>
                    <a:pt x="334" y="362"/>
                  </a:lnTo>
                  <a:lnTo>
                    <a:pt x="346" y="401"/>
                  </a:lnTo>
                  <a:lnTo>
                    <a:pt x="314" y="478"/>
                  </a:lnTo>
                  <a:lnTo>
                    <a:pt x="314" y="532"/>
                  </a:lnTo>
                  <a:lnTo>
                    <a:pt x="279" y="526"/>
                  </a:lnTo>
                  <a:lnTo>
                    <a:pt x="280" y="571"/>
                  </a:lnTo>
                  <a:lnTo>
                    <a:pt x="243" y="553"/>
                  </a:lnTo>
                  <a:lnTo>
                    <a:pt x="223" y="559"/>
                  </a:lnTo>
                  <a:lnTo>
                    <a:pt x="195" y="554"/>
                  </a:lnTo>
                  <a:lnTo>
                    <a:pt x="174" y="486"/>
                  </a:lnTo>
                  <a:lnTo>
                    <a:pt x="134" y="465"/>
                  </a:lnTo>
                  <a:lnTo>
                    <a:pt x="134" y="392"/>
                  </a:lnTo>
                  <a:lnTo>
                    <a:pt x="94" y="401"/>
                  </a:lnTo>
                  <a:lnTo>
                    <a:pt x="71" y="347"/>
                  </a:lnTo>
                  <a:lnTo>
                    <a:pt x="0" y="285"/>
                  </a:lnTo>
                  <a:lnTo>
                    <a:pt x="52" y="186"/>
                  </a:lnTo>
                  <a:lnTo>
                    <a:pt x="37" y="140"/>
                  </a:lnTo>
                  <a:lnTo>
                    <a:pt x="89" y="131"/>
                  </a:lnTo>
                  <a:lnTo>
                    <a:pt x="94" y="67"/>
                  </a:lnTo>
                  <a:lnTo>
                    <a:pt x="64" y="33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45" name="Shape - Idaho">
              <a:extLst>
                <a:ext uri="{FF2B5EF4-FFF2-40B4-BE49-F238E27FC236}">
                  <a16:creationId xmlns:a16="http://schemas.microsoft.com/office/drawing/2014/main" id="{605CEEBF-8AE1-DC58-5530-4CBC45DC123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117723" y="1127943"/>
              <a:ext cx="750888" cy="1196975"/>
            </a:xfrm>
            <a:custGeom>
              <a:avLst/>
              <a:gdLst>
                <a:gd name="T0" fmla="*/ 2147483647 w 476"/>
                <a:gd name="T1" fmla="*/ 0 h 770"/>
                <a:gd name="T2" fmla="*/ 2147483647 w 476"/>
                <a:gd name="T3" fmla="*/ 2147483647 h 770"/>
                <a:gd name="T4" fmla="*/ 2147483647 w 476"/>
                <a:gd name="T5" fmla="*/ 2147483647 h 770"/>
                <a:gd name="T6" fmla="*/ 2147483647 w 476"/>
                <a:gd name="T7" fmla="*/ 2147483647 h 770"/>
                <a:gd name="T8" fmla="*/ 2147483647 w 476"/>
                <a:gd name="T9" fmla="*/ 2147483647 h 770"/>
                <a:gd name="T10" fmla="*/ 2147483647 w 476"/>
                <a:gd name="T11" fmla="*/ 2147483647 h 770"/>
                <a:gd name="T12" fmla="*/ 2147483647 w 476"/>
                <a:gd name="T13" fmla="*/ 2147483647 h 770"/>
                <a:gd name="T14" fmla="*/ 0 w 476"/>
                <a:gd name="T15" fmla="*/ 2147483647 h 770"/>
                <a:gd name="T16" fmla="*/ 2147483647 w 476"/>
                <a:gd name="T17" fmla="*/ 2147483647 h 770"/>
                <a:gd name="T18" fmla="*/ 2147483647 w 476"/>
                <a:gd name="T19" fmla="*/ 2147483647 h 770"/>
                <a:gd name="T20" fmla="*/ 2147483647 w 476"/>
                <a:gd name="T21" fmla="*/ 2147483647 h 770"/>
                <a:gd name="T22" fmla="*/ 2147483647 w 476"/>
                <a:gd name="T23" fmla="*/ 2147483647 h 770"/>
                <a:gd name="T24" fmla="*/ 2147483647 w 476"/>
                <a:gd name="T25" fmla="*/ 2147483647 h 770"/>
                <a:gd name="T26" fmla="*/ 2147483647 w 476"/>
                <a:gd name="T27" fmla="*/ 2147483647 h 770"/>
                <a:gd name="T28" fmla="*/ 2147483647 w 476"/>
                <a:gd name="T29" fmla="*/ 2147483647 h 770"/>
                <a:gd name="T30" fmla="*/ 2147483647 w 476"/>
                <a:gd name="T31" fmla="*/ 2147483647 h 770"/>
                <a:gd name="T32" fmla="*/ 2147483647 w 476"/>
                <a:gd name="T33" fmla="*/ 2147483647 h 770"/>
                <a:gd name="T34" fmla="*/ 2147483647 w 476"/>
                <a:gd name="T35" fmla="*/ 2147483647 h 770"/>
                <a:gd name="T36" fmla="*/ 2147483647 w 476"/>
                <a:gd name="T37" fmla="*/ 2147483647 h 770"/>
                <a:gd name="T38" fmla="*/ 2147483647 w 476"/>
                <a:gd name="T39" fmla="*/ 2147483647 h 770"/>
                <a:gd name="T40" fmla="*/ 2147483647 w 476"/>
                <a:gd name="T41" fmla="*/ 2147483647 h 770"/>
                <a:gd name="T42" fmla="*/ 2147483647 w 476"/>
                <a:gd name="T43" fmla="*/ 0 h 7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76"/>
                <a:gd name="T67" fmla="*/ 0 h 770"/>
                <a:gd name="T68" fmla="*/ 476 w 476"/>
                <a:gd name="T69" fmla="*/ 770 h 77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76" h="770">
                  <a:moveTo>
                    <a:pt x="115" y="0"/>
                  </a:moveTo>
                  <a:lnTo>
                    <a:pt x="72" y="301"/>
                  </a:lnTo>
                  <a:lnTo>
                    <a:pt x="117" y="365"/>
                  </a:lnTo>
                  <a:lnTo>
                    <a:pt x="47" y="432"/>
                  </a:lnTo>
                  <a:lnTo>
                    <a:pt x="38" y="478"/>
                  </a:lnTo>
                  <a:lnTo>
                    <a:pt x="57" y="511"/>
                  </a:lnTo>
                  <a:lnTo>
                    <a:pt x="38" y="527"/>
                  </a:lnTo>
                  <a:lnTo>
                    <a:pt x="0" y="701"/>
                  </a:lnTo>
                  <a:lnTo>
                    <a:pt x="227" y="742"/>
                  </a:lnTo>
                  <a:lnTo>
                    <a:pt x="442" y="770"/>
                  </a:lnTo>
                  <a:lnTo>
                    <a:pt x="464" y="611"/>
                  </a:lnTo>
                  <a:lnTo>
                    <a:pt x="476" y="523"/>
                  </a:lnTo>
                  <a:lnTo>
                    <a:pt x="455" y="491"/>
                  </a:lnTo>
                  <a:lnTo>
                    <a:pt x="406" y="500"/>
                  </a:lnTo>
                  <a:lnTo>
                    <a:pt x="342" y="508"/>
                  </a:lnTo>
                  <a:lnTo>
                    <a:pt x="330" y="436"/>
                  </a:lnTo>
                  <a:lnTo>
                    <a:pt x="252" y="378"/>
                  </a:lnTo>
                  <a:lnTo>
                    <a:pt x="263" y="341"/>
                  </a:lnTo>
                  <a:lnTo>
                    <a:pt x="270" y="275"/>
                  </a:lnTo>
                  <a:lnTo>
                    <a:pt x="170" y="134"/>
                  </a:lnTo>
                  <a:lnTo>
                    <a:pt x="184" y="9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46" name="Shape - Hawaii">
              <a:extLst>
                <a:ext uri="{FF2B5EF4-FFF2-40B4-BE49-F238E27FC236}">
                  <a16:creationId xmlns:a16="http://schemas.microsoft.com/office/drawing/2014/main" id="{A89EA604-1569-A64B-54E5-D789142DD1BC}"/>
                </a:ext>
              </a:extLst>
            </p:cNvPr>
            <p:cNvGrpSpPr/>
            <p:nvPr/>
          </p:nvGrpSpPr>
          <p:grpSpPr>
            <a:xfrm>
              <a:off x="2157414" y="4101330"/>
              <a:ext cx="622300" cy="477838"/>
              <a:chOff x="2184402" y="4672013"/>
              <a:chExt cx="622300" cy="477838"/>
            </a:xfrm>
            <a:solidFill>
              <a:srgbClr val="7BC7ED"/>
            </a:solidFill>
          </p:grpSpPr>
          <p:sp>
            <p:nvSpPr>
              <p:cNvPr id="119" name="Freeform 4">
                <a:extLst>
                  <a:ext uri="{FF2B5EF4-FFF2-40B4-BE49-F238E27FC236}">
                    <a16:creationId xmlns:a16="http://schemas.microsoft.com/office/drawing/2014/main" id="{50D29B1B-0F70-3945-CDC1-805925E3A767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184402" y="4731923"/>
                <a:ext cx="47758" cy="69294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0" name="Freeform 5">
                <a:extLst>
                  <a:ext uri="{FF2B5EF4-FFF2-40B4-BE49-F238E27FC236}">
                    <a16:creationId xmlns:a16="http://schemas.microsoft.com/office/drawing/2014/main" id="{3397CCE2-3FB6-CC1C-BF1E-E8C3841BB3AF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252421" y="4672013"/>
                <a:ext cx="89727" cy="87339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1" name="Freeform 6">
                <a:extLst>
                  <a:ext uri="{FF2B5EF4-FFF2-40B4-BE49-F238E27FC236}">
                    <a16:creationId xmlns:a16="http://schemas.microsoft.com/office/drawing/2014/main" id="{E327EB96-3F49-2AD1-0488-5E0C099278D8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336359" y="4731923"/>
                <a:ext cx="133143" cy="9816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2" name="Freeform 7">
                <a:extLst>
                  <a:ext uri="{FF2B5EF4-FFF2-40B4-BE49-F238E27FC236}">
                    <a16:creationId xmlns:a16="http://schemas.microsoft.com/office/drawing/2014/main" id="{D0BDE82A-9900-8176-4BEA-FBA6CF751D40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473844" y="4806270"/>
                <a:ext cx="105646" cy="51970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3" name="Freeform 8">
                <a:extLst>
                  <a:ext uri="{FF2B5EF4-FFF2-40B4-BE49-F238E27FC236}">
                    <a16:creationId xmlns:a16="http://schemas.microsoft.com/office/drawing/2014/main" id="{8EE82898-4384-18D7-2CF1-868B7C8340B9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504959" y="4879894"/>
                <a:ext cx="43416" cy="37534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4" name="Freeform 9">
                <a:extLst>
                  <a:ext uri="{FF2B5EF4-FFF2-40B4-BE49-F238E27FC236}">
                    <a16:creationId xmlns:a16="http://schemas.microsoft.com/office/drawing/2014/main" id="{3CADC508-D5BD-E98A-C477-9C606BAB8EBD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551993" y="4920316"/>
                <a:ext cx="29668" cy="36812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5" name="Freeform">
                <a:extLst>
                  <a:ext uri="{FF2B5EF4-FFF2-40B4-BE49-F238E27FC236}">
                    <a16:creationId xmlns:a16="http://schemas.microsoft.com/office/drawing/2014/main" id="{C1271036-63FD-3159-95DE-05819E3C9DE1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626524" y="4937639"/>
                <a:ext cx="180178" cy="212212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6" name="Freeform">
                <a:extLst>
                  <a:ext uri="{FF2B5EF4-FFF2-40B4-BE49-F238E27FC236}">
                    <a16:creationId xmlns:a16="http://schemas.microsoft.com/office/drawing/2014/main" id="{E26A93F3-1E17-775A-EEF2-57BEE347B819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562847" y="4838751"/>
                <a:ext cx="99857" cy="83008"/>
              </a:xfrm>
              <a:custGeom>
                <a:avLst/>
                <a:gdLst>
                  <a:gd name="T0" fmla="*/ 29 w 138"/>
                  <a:gd name="T1" fmla="*/ 0 h 115"/>
                  <a:gd name="T2" fmla="*/ 0 w 138"/>
                  <a:gd name="T3" fmla="*/ 34 h 115"/>
                  <a:gd name="T4" fmla="*/ 12 w 138"/>
                  <a:gd name="T5" fmla="*/ 61 h 115"/>
                  <a:gd name="T6" fmla="*/ 38 w 138"/>
                  <a:gd name="T7" fmla="*/ 70 h 115"/>
                  <a:gd name="T8" fmla="*/ 64 w 138"/>
                  <a:gd name="T9" fmla="*/ 115 h 115"/>
                  <a:gd name="T10" fmla="*/ 136 w 138"/>
                  <a:gd name="T11" fmla="*/ 97 h 115"/>
                  <a:gd name="T12" fmla="*/ 138 w 138"/>
                  <a:gd name="T13" fmla="*/ 49 h 115"/>
                  <a:gd name="T14" fmla="*/ 85 w 138"/>
                  <a:gd name="T15" fmla="*/ 9 h 115"/>
                  <a:gd name="T16" fmla="*/ 29 w 138"/>
                  <a:gd name="T17" fmla="*/ 0 h 1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8"/>
                  <a:gd name="T28" fmla="*/ 0 h 115"/>
                  <a:gd name="T29" fmla="*/ 138 w 138"/>
                  <a:gd name="T30" fmla="*/ 115 h 11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8" h="115">
                    <a:moveTo>
                      <a:pt x="29" y="0"/>
                    </a:moveTo>
                    <a:lnTo>
                      <a:pt x="0" y="34"/>
                    </a:lnTo>
                    <a:lnTo>
                      <a:pt x="12" y="61"/>
                    </a:lnTo>
                    <a:lnTo>
                      <a:pt x="38" y="70"/>
                    </a:lnTo>
                    <a:lnTo>
                      <a:pt x="64" y="115"/>
                    </a:lnTo>
                    <a:lnTo>
                      <a:pt x="136" y="97"/>
                    </a:lnTo>
                    <a:lnTo>
                      <a:pt x="138" y="49"/>
                    </a:lnTo>
                    <a:lnTo>
                      <a:pt x="85" y="9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47" name="Shape - Georgia">
              <a:extLst>
                <a:ext uri="{FF2B5EF4-FFF2-40B4-BE49-F238E27FC236}">
                  <a16:creationId xmlns:a16="http://schemas.microsoft.com/office/drawing/2014/main" id="{9FAFB54B-F390-7FB5-C6DA-FAF369AD7F1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061075" y="3347268"/>
              <a:ext cx="708025" cy="722313"/>
            </a:xfrm>
            <a:custGeom>
              <a:avLst/>
              <a:gdLst>
                <a:gd name="T0" fmla="*/ 0 w 447"/>
                <a:gd name="T1" fmla="*/ 2147483647 h 463"/>
                <a:gd name="T2" fmla="*/ 2147483647 w 447"/>
                <a:gd name="T3" fmla="*/ 2147483647 h 463"/>
                <a:gd name="T4" fmla="*/ 2147483647 w 447"/>
                <a:gd name="T5" fmla="*/ 2147483647 h 463"/>
                <a:gd name="T6" fmla="*/ 2147483647 w 447"/>
                <a:gd name="T7" fmla="*/ 0 h 463"/>
                <a:gd name="T8" fmla="*/ 2147483647 w 447"/>
                <a:gd name="T9" fmla="*/ 2147483647 h 463"/>
                <a:gd name="T10" fmla="*/ 2147483647 w 447"/>
                <a:gd name="T11" fmla="*/ 2147483647 h 463"/>
                <a:gd name="T12" fmla="*/ 2147483647 w 447"/>
                <a:gd name="T13" fmla="*/ 2147483647 h 463"/>
                <a:gd name="T14" fmla="*/ 2147483647 w 447"/>
                <a:gd name="T15" fmla="*/ 2147483647 h 463"/>
                <a:gd name="T16" fmla="*/ 2147483647 w 447"/>
                <a:gd name="T17" fmla="*/ 2147483647 h 463"/>
                <a:gd name="T18" fmla="*/ 2147483647 w 447"/>
                <a:gd name="T19" fmla="*/ 2147483647 h 463"/>
                <a:gd name="T20" fmla="*/ 2147483647 w 447"/>
                <a:gd name="T21" fmla="*/ 2147483647 h 463"/>
                <a:gd name="T22" fmla="*/ 2147483647 w 447"/>
                <a:gd name="T23" fmla="*/ 2147483647 h 463"/>
                <a:gd name="T24" fmla="*/ 2147483647 w 447"/>
                <a:gd name="T25" fmla="*/ 2147483647 h 463"/>
                <a:gd name="T26" fmla="*/ 2147483647 w 447"/>
                <a:gd name="T27" fmla="*/ 2147483647 h 463"/>
                <a:gd name="T28" fmla="*/ 2147483647 w 447"/>
                <a:gd name="T29" fmla="*/ 2147483647 h 463"/>
                <a:gd name="T30" fmla="*/ 2147483647 w 447"/>
                <a:gd name="T31" fmla="*/ 2147483647 h 463"/>
                <a:gd name="T32" fmla="*/ 2147483647 w 447"/>
                <a:gd name="T33" fmla="*/ 2147483647 h 463"/>
                <a:gd name="T34" fmla="*/ 2147483647 w 447"/>
                <a:gd name="T35" fmla="*/ 2147483647 h 463"/>
                <a:gd name="T36" fmla="*/ 0 w 447"/>
                <a:gd name="T37" fmla="*/ 2147483647 h 4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47"/>
                <a:gd name="T58" fmla="*/ 0 h 463"/>
                <a:gd name="T59" fmla="*/ 447 w 447"/>
                <a:gd name="T60" fmla="*/ 463 h 4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47" h="463">
                  <a:moveTo>
                    <a:pt x="0" y="28"/>
                  </a:moveTo>
                  <a:lnTo>
                    <a:pt x="4" y="28"/>
                  </a:lnTo>
                  <a:lnTo>
                    <a:pt x="109" y="9"/>
                  </a:lnTo>
                  <a:lnTo>
                    <a:pt x="201" y="0"/>
                  </a:lnTo>
                  <a:lnTo>
                    <a:pt x="188" y="23"/>
                  </a:lnTo>
                  <a:lnTo>
                    <a:pt x="216" y="23"/>
                  </a:lnTo>
                  <a:lnTo>
                    <a:pt x="375" y="167"/>
                  </a:lnTo>
                  <a:lnTo>
                    <a:pt x="438" y="259"/>
                  </a:lnTo>
                  <a:lnTo>
                    <a:pt x="447" y="322"/>
                  </a:lnTo>
                  <a:lnTo>
                    <a:pt x="426" y="336"/>
                  </a:lnTo>
                  <a:lnTo>
                    <a:pt x="438" y="399"/>
                  </a:lnTo>
                  <a:lnTo>
                    <a:pt x="393" y="402"/>
                  </a:lnTo>
                  <a:lnTo>
                    <a:pt x="393" y="456"/>
                  </a:lnTo>
                  <a:lnTo>
                    <a:pt x="358" y="429"/>
                  </a:lnTo>
                  <a:lnTo>
                    <a:pt x="128" y="463"/>
                  </a:lnTo>
                  <a:lnTo>
                    <a:pt x="76" y="363"/>
                  </a:lnTo>
                  <a:lnTo>
                    <a:pt x="113" y="295"/>
                  </a:lnTo>
                  <a:lnTo>
                    <a:pt x="64" y="26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B588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 dirty="0">
                <a:solidFill>
                  <a:srgbClr val="000000"/>
                </a:solidFill>
              </a:endParaRPr>
            </a:p>
          </p:txBody>
        </p:sp>
        <p:sp>
          <p:nvSpPr>
            <p:cNvPr id="48" name="Shape - Florida">
              <a:extLst>
                <a:ext uri="{FF2B5EF4-FFF2-40B4-BE49-F238E27FC236}">
                  <a16:creationId xmlns:a16="http://schemas.microsoft.com/office/drawing/2014/main" id="{3B0171C9-1EE6-A08E-0245-B048B3013CF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900737" y="3966393"/>
              <a:ext cx="1206500" cy="809625"/>
            </a:xfrm>
            <a:custGeom>
              <a:avLst/>
              <a:gdLst>
                <a:gd name="T0" fmla="*/ 0 w 765"/>
                <a:gd name="T1" fmla="*/ 2147483647 h 519"/>
                <a:gd name="T2" fmla="*/ 2147483647 w 765"/>
                <a:gd name="T3" fmla="*/ 2147483647 h 519"/>
                <a:gd name="T4" fmla="*/ 2147483647 w 765"/>
                <a:gd name="T5" fmla="*/ 2147483647 h 519"/>
                <a:gd name="T6" fmla="*/ 2147483647 w 765"/>
                <a:gd name="T7" fmla="*/ 2147483647 h 519"/>
                <a:gd name="T8" fmla="*/ 2147483647 w 765"/>
                <a:gd name="T9" fmla="*/ 2147483647 h 519"/>
                <a:gd name="T10" fmla="*/ 2147483647 w 765"/>
                <a:gd name="T11" fmla="*/ 2147483647 h 519"/>
                <a:gd name="T12" fmla="*/ 2147483647 w 765"/>
                <a:gd name="T13" fmla="*/ 0 h 519"/>
                <a:gd name="T14" fmla="*/ 2147483647 w 765"/>
                <a:gd name="T15" fmla="*/ 2147483647 h 519"/>
                <a:gd name="T16" fmla="*/ 2147483647 w 765"/>
                <a:gd name="T17" fmla="*/ 2147483647 h 519"/>
                <a:gd name="T18" fmla="*/ 2147483647 w 765"/>
                <a:gd name="T19" fmla="*/ 2147483647 h 519"/>
                <a:gd name="T20" fmla="*/ 2147483647 w 765"/>
                <a:gd name="T21" fmla="*/ 2147483647 h 519"/>
                <a:gd name="T22" fmla="*/ 2147483647 w 765"/>
                <a:gd name="T23" fmla="*/ 2147483647 h 519"/>
                <a:gd name="T24" fmla="*/ 2147483647 w 765"/>
                <a:gd name="T25" fmla="*/ 2147483647 h 519"/>
                <a:gd name="T26" fmla="*/ 2147483647 w 765"/>
                <a:gd name="T27" fmla="*/ 2147483647 h 519"/>
                <a:gd name="T28" fmla="*/ 2147483647 w 765"/>
                <a:gd name="T29" fmla="*/ 2147483647 h 519"/>
                <a:gd name="T30" fmla="*/ 2147483647 w 765"/>
                <a:gd name="T31" fmla="*/ 2147483647 h 519"/>
                <a:gd name="T32" fmla="*/ 2147483647 w 765"/>
                <a:gd name="T33" fmla="*/ 2147483647 h 519"/>
                <a:gd name="T34" fmla="*/ 2147483647 w 765"/>
                <a:gd name="T35" fmla="*/ 2147483647 h 519"/>
                <a:gd name="T36" fmla="*/ 2147483647 w 765"/>
                <a:gd name="T37" fmla="*/ 2147483647 h 519"/>
                <a:gd name="T38" fmla="*/ 2147483647 w 765"/>
                <a:gd name="T39" fmla="*/ 2147483647 h 519"/>
                <a:gd name="T40" fmla="*/ 2147483647 w 765"/>
                <a:gd name="T41" fmla="*/ 2147483647 h 519"/>
                <a:gd name="T42" fmla="*/ 2147483647 w 765"/>
                <a:gd name="T43" fmla="*/ 2147483647 h 519"/>
                <a:gd name="T44" fmla="*/ 2147483647 w 765"/>
                <a:gd name="T45" fmla="*/ 2147483647 h 519"/>
                <a:gd name="T46" fmla="*/ 2147483647 w 765"/>
                <a:gd name="T47" fmla="*/ 2147483647 h 519"/>
                <a:gd name="T48" fmla="*/ 2147483647 w 765"/>
                <a:gd name="T49" fmla="*/ 2147483647 h 519"/>
                <a:gd name="T50" fmla="*/ 2147483647 w 765"/>
                <a:gd name="T51" fmla="*/ 2147483647 h 519"/>
                <a:gd name="T52" fmla="*/ 2147483647 w 765"/>
                <a:gd name="T53" fmla="*/ 2147483647 h 519"/>
                <a:gd name="T54" fmla="*/ 2147483647 w 765"/>
                <a:gd name="T55" fmla="*/ 2147483647 h 519"/>
                <a:gd name="T56" fmla="*/ 2147483647 w 765"/>
                <a:gd name="T57" fmla="*/ 2147483647 h 519"/>
                <a:gd name="T58" fmla="*/ 2147483647 w 765"/>
                <a:gd name="T59" fmla="*/ 2147483647 h 519"/>
                <a:gd name="T60" fmla="*/ 2147483647 w 765"/>
                <a:gd name="T61" fmla="*/ 2147483647 h 519"/>
                <a:gd name="T62" fmla="*/ 2147483647 w 765"/>
                <a:gd name="T63" fmla="*/ 2147483647 h 519"/>
                <a:gd name="T64" fmla="*/ 2147483647 w 765"/>
                <a:gd name="T65" fmla="*/ 2147483647 h 519"/>
                <a:gd name="T66" fmla="*/ 2147483647 w 765"/>
                <a:gd name="T67" fmla="*/ 2147483647 h 519"/>
                <a:gd name="T68" fmla="*/ 2147483647 w 765"/>
                <a:gd name="T69" fmla="*/ 2147483647 h 519"/>
                <a:gd name="T70" fmla="*/ 2147483647 w 765"/>
                <a:gd name="T71" fmla="*/ 2147483647 h 519"/>
                <a:gd name="T72" fmla="*/ 2147483647 w 765"/>
                <a:gd name="T73" fmla="*/ 2147483647 h 519"/>
                <a:gd name="T74" fmla="*/ 2147483647 w 765"/>
                <a:gd name="T75" fmla="*/ 2147483647 h 519"/>
                <a:gd name="T76" fmla="*/ 2147483647 w 765"/>
                <a:gd name="T77" fmla="*/ 2147483647 h 519"/>
                <a:gd name="T78" fmla="*/ 0 w 765"/>
                <a:gd name="T79" fmla="*/ 2147483647 h 51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765"/>
                <a:gd name="T121" fmla="*/ 0 h 519"/>
                <a:gd name="T122" fmla="*/ 765 w 765"/>
                <a:gd name="T123" fmla="*/ 519 h 51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765" h="519">
                  <a:moveTo>
                    <a:pt x="0" y="51"/>
                  </a:moveTo>
                  <a:lnTo>
                    <a:pt x="210" y="30"/>
                  </a:lnTo>
                  <a:lnTo>
                    <a:pt x="233" y="64"/>
                  </a:lnTo>
                  <a:lnTo>
                    <a:pt x="458" y="30"/>
                  </a:lnTo>
                  <a:lnTo>
                    <a:pt x="496" y="58"/>
                  </a:lnTo>
                  <a:lnTo>
                    <a:pt x="496" y="4"/>
                  </a:lnTo>
                  <a:lnTo>
                    <a:pt x="493" y="0"/>
                  </a:lnTo>
                  <a:lnTo>
                    <a:pt x="538" y="3"/>
                  </a:lnTo>
                  <a:lnTo>
                    <a:pt x="586" y="83"/>
                  </a:lnTo>
                  <a:lnTo>
                    <a:pt x="662" y="192"/>
                  </a:lnTo>
                  <a:lnTo>
                    <a:pt x="699" y="286"/>
                  </a:lnTo>
                  <a:lnTo>
                    <a:pt x="756" y="352"/>
                  </a:lnTo>
                  <a:lnTo>
                    <a:pt x="765" y="447"/>
                  </a:lnTo>
                  <a:lnTo>
                    <a:pt x="747" y="504"/>
                  </a:lnTo>
                  <a:lnTo>
                    <a:pt x="666" y="519"/>
                  </a:lnTo>
                  <a:lnTo>
                    <a:pt x="653" y="495"/>
                  </a:lnTo>
                  <a:lnTo>
                    <a:pt x="596" y="460"/>
                  </a:lnTo>
                  <a:lnTo>
                    <a:pt x="578" y="425"/>
                  </a:lnTo>
                  <a:lnTo>
                    <a:pt x="563" y="411"/>
                  </a:lnTo>
                  <a:lnTo>
                    <a:pt x="554" y="378"/>
                  </a:lnTo>
                  <a:lnTo>
                    <a:pt x="541" y="387"/>
                  </a:lnTo>
                  <a:lnTo>
                    <a:pt x="496" y="344"/>
                  </a:lnTo>
                  <a:lnTo>
                    <a:pt x="507" y="304"/>
                  </a:lnTo>
                  <a:lnTo>
                    <a:pt x="496" y="282"/>
                  </a:lnTo>
                  <a:lnTo>
                    <a:pt x="483" y="289"/>
                  </a:lnTo>
                  <a:lnTo>
                    <a:pt x="484" y="313"/>
                  </a:lnTo>
                  <a:lnTo>
                    <a:pt x="470" y="282"/>
                  </a:lnTo>
                  <a:lnTo>
                    <a:pt x="471" y="209"/>
                  </a:lnTo>
                  <a:lnTo>
                    <a:pt x="443" y="165"/>
                  </a:lnTo>
                  <a:lnTo>
                    <a:pt x="371" y="130"/>
                  </a:lnTo>
                  <a:lnTo>
                    <a:pt x="335" y="89"/>
                  </a:lnTo>
                  <a:lnTo>
                    <a:pt x="295" y="85"/>
                  </a:lnTo>
                  <a:lnTo>
                    <a:pt x="279" y="110"/>
                  </a:lnTo>
                  <a:lnTo>
                    <a:pt x="219" y="128"/>
                  </a:lnTo>
                  <a:lnTo>
                    <a:pt x="185" y="110"/>
                  </a:lnTo>
                  <a:lnTo>
                    <a:pt x="167" y="83"/>
                  </a:lnTo>
                  <a:lnTo>
                    <a:pt x="55" y="107"/>
                  </a:lnTo>
                  <a:lnTo>
                    <a:pt x="31" y="88"/>
                  </a:lnTo>
                  <a:lnTo>
                    <a:pt x="6" y="109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00B588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49" name="Shape - Connecticut">
              <a:extLst>
                <a:ext uri="{FF2B5EF4-FFF2-40B4-BE49-F238E27FC236}">
                  <a16:creationId xmlns:a16="http://schemas.microsoft.com/office/drawing/2014/main" id="{598E4373-757B-7A7B-AB14-C6CBC69566D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294562" y="1908992"/>
              <a:ext cx="242887" cy="185738"/>
            </a:xfrm>
            <a:custGeom>
              <a:avLst/>
              <a:gdLst>
                <a:gd name="T0" fmla="*/ 0 w 153"/>
                <a:gd name="T1" fmla="*/ 2147483647 h 118"/>
                <a:gd name="T2" fmla="*/ 2147483647 w 153"/>
                <a:gd name="T3" fmla="*/ 0 h 118"/>
                <a:gd name="T4" fmla="*/ 2147483647 w 153"/>
                <a:gd name="T5" fmla="*/ 2147483647 h 118"/>
                <a:gd name="T6" fmla="*/ 2147483647 w 153"/>
                <a:gd name="T7" fmla="*/ 2147483647 h 118"/>
                <a:gd name="T8" fmla="*/ 2147483647 w 153"/>
                <a:gd name="T9" fmla="*/ 2147483647 h 118"/>
                <a:gd name="T10" fmla="*/ 2147483647 w 153"/>
                <a:gd name="T11" fmla="*/ 2147483647 h 118"/>
                <a:gd name="T12" fmla="*/ 2147483647 w 153"/>
                <a:gd name="T13" fmla="*/ 2147483647 h 118"/>
                <a:gd name="T14" fmla="*/ 0 w 153"/>
                <a:gd name="T15" fmla="*/ 2147483647 h 1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3"/>
                <a:gd name="T25" fmla="*/ 0 h 118"/>
                <a:gd name="T26" fmla="*/ 153 w 153"/>
                <a:gd name="T27" fmla="*/ 118 h 11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3" h="118">
                  <a:moveTo>
                    <a:pt x="0" y="30"/>
                  </a:moveTo>
                  <a:lnTo>
                    <a:pt x="118" y="0"/>
                  </a:lnTo>
                  <a:lnTo>
                    <a:pt x="153" y="54"/>
                  </a:lnTo>
                  <a:lnTo>
                    <a:pt x="133" y="78"/>
                  </a:lnTo>
                  <a:lnTo>
                    <a:pt x="95" y="69"/>
                  </a:lnTo>
                  <a:lnTo>
                    <a:pt x="37" y="118"/>
                  </a:lnTo>
                  <a:lnTo>
                    <a:pt x="6" y="9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50" name="Shape - Delaware">
              <a:extLst>
                <a:ext uri="{FF2B5EF4-FFF2-40B4-BE49-F238E27FC236}">
                  <a16:creationId xmlns:a16="http://schemas.microsoft.com/office/drawing/2014/main" id="{CA8C01F1-03DB-4CC6-7482-8146F2CBA8D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129462" y="2396355"/>
              <a:ext cx="153987" cy="190500"/>
            </a:xfrm>
            <a:custGeom>
              <a:avLst/>
              <a:gdLst>
                <a:gd name="T0" fmla="*/ 0 w 98"/>
                <a:gd name="T1" fmla="*/ 2147483647 h 122"/>
                <a:gd name="T2" fmla="*/ 2147483647 w 98"/>
                <a:gd name="T3" fmla="*/ 0 h 122"/>
                <a:gd name="T4" fmla="*/ 2147483647 w 98"/>
                <a:gd name="T5" fmla="*/ 2147483647 h 122"/>
                <a:gd name="T6" fmla="*/ 2147483647 w 98"/>
                <a:gd name="T7" fmla="*/ 2147483647 h 122"/>
                <a:gd name="T8" fmla="*/ 2147483647 w 98"/>
                <a:gd name="T9" fmla="*/ 2147483647 h 122"/>
                <a:gd name="T10" fmla="*/ 2147483647 w 98"/>
                <a:gd name="T11" fmla="*/ 2147483647 h 122"/>
                <a:gd name="T12" fmla="*/ 2147483647 w 98"/>
                <a:gd name="T13" fmla="*/ 2147483647 h 122"/>
                <a:gd name="T14" fmla="*/ 0 w 98"/>
                <a:gd name="T15" fmla="*/ 2147483647 h 1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8"/>
                <a:gd name="T25" fmla="*/ 0 h 122"/>
                <a:gd name="T26" fmla="*/ 98 w 98"/>
                <a:gd name="T27" fmla="*/ 122 h 12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8" h="122">
                  <a:moveTo>
                    <a:pt x="0" y="8"/>
                  </a:moveTo>
                  <a:lnTo>
                    <a:pt x="21" y="0"/>
                  </a:lnTo>
                  <a:lnTo>
                    <a:pt x="66" y="27"/>
                  </a:lnTo>
                  <a:lnTo>
                    <a:pt x="66" y="54"/>
                  </a:lnTo>
                  <a:lnTo>
                    <a:pt x="97" y="73"/>
                  </a:lnTo>
                  <a:lnTo>
                    <a:pt x="98" y="109"/>
                  </a:lnTo>
                  <a:lnTo>
                    <a:pt x="48" y="12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51" name="Shape - Colorado">
              <a:extLst>
                <a:ext uri="{FF2B5EF4-FFF2-40B4-BE49-F238E27FC236}">
                  <a16:creationId xmlns:a16="http://schemas.microsoft.com/office/drawing/2014/main" id="{4B1981A7-E68F-AE6B-246B-DEE1A8B6427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971798" y="2520181"/>
              <a:ext cx="928688" cy="682625"/>
            </a:xfrm>
            <a:custGeom>
              <a:avLst/>
              <a:gdLst>
                <a:gd name="T0" fmla="*/ 2147483647 w 590"/>
                <a:gd name="T1" fmla="*/ 0 h 439"/>
                <a:gd name="T2" fmla="*/ 2147483647 w 590"/>
                <a:gd name="T3" fmla="*/ 2147483647 h 439"/>
                <a:gd name="T4" fmla="*/ 0 w 590"/>
                <a:gd name="T5" fmla="*/ 2147483647 h 439"/>
                <a:gd name="T6" fmla="*/ 2147483647 w 590"/>
                <a:gd name="T7" fmla="*/ 2147483647 h 439"/>
                <a:gd name="T8" fmla="*/ 2147483647 w 590"/>
                <a:gd name="T9" fmla="*/ 2147483647 h 439"/>
                <a:gd name="T10" fmla="*/ 2147483647 w 590"/>
                <a:gd name="T11" fmla="*/ 2147483647 h 439"/>
                <a:gd name="T12" fmla="*/ 2147483647 w 590"/>
                <a:gd name="T13" fmla="*/ 2147483647 h 439"/>
                <a:gd name="T14" fmla="*/ 2147483647 w 590"/>
                <a:gd name="T15" fmla="*/ 2147483647 h 439"/>
                <a:gd name="T16" fmla="*/ 2147483647 w 590"/>
                <a:gd name="T17" fmla="*/ 0 h 43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90"/>
                <a:gd name="T28" fmla="*/ 0 h 439"/>
                <a:gd name="T29" fmla="*/ 590 w 590"/>
                <a:gd name="T30" fmla="*/ 439 h 43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90" h="439">
                  <a:moveTo>
                    <a:pt x="49" y="0"/>
                  </a:moveTo>
                  <a:lnTo>
                    <a:pt x="19" y="263"/>
                  </a:lnTo>
                  <a:lnTo>
                    <a:pt x="0" y="415"/>
                  </a:lnTo>
                  <a:lnTo>
                    <a:pt x="295" y="430"/>
                  </a:lnTo>
                  <a:lnTo>
                    <a:pt x="577" y="439"/>
                  </a:lnTo>
                  <a:lnTo>
                    <a:pt x="586" y="234"/>
                  </a:lnTo>
                  <a:lnTo>
                    <a:pt x="590" y="32"/>
                  </a:lnTo>
                  <a:lnTo>
                    <a:pt x="429" y="29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52" name="Shape - California">
              <a:extLst>
                <a:ext uri="{FF2B5EF4-FFF2-40B4-BE49-F238E27FC236}">
                  <a16:creationId xmlns:a16="http://schemas.microsoft.com/office/drawing/2014/main" id="{09E16612-3A09-AB4F-B593-D27546F58A7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81098" y="2042343"/>
              <a:ext cx="1098551" cy="1673225"/>
            </a:xfrm>
            <a:custGeom>
              <a:avLst/>
              <a:gdLst>
                <a:gd name="T0" fmla="*/ 2147483647 w 697"/>
                <a:gd name="T1" fmla="*/ 0 h 1077"/>
                <a:gd name="T2" fmla="*/ 2147483647 w 697"/>
                <a:gd name="T3" fmla="*/ 2147483647 h 1077"/>
                <a:gd name="T4" fmla="*/ 2147483647 w 697"/>
                <a:gd name="T5" fmla="*/ 2147483647 h 1077"/>
                <a:gd name="T6" fmla="*/ 2147483647 w 697"/>
                <a:gd name="T7" fmla="*/ 2147483647 h 1077"/>
                <a:gd name="T8" fmla="*/ 2147483647 w 697"/>
                <a:gd name="T9" fmla="*/ 2147483647 h 1077"/>
                <a:gd name="T10" fmla="*/ 2147483647 w 697"/>
                <a:gd name="T11" fmla="*/ 2147483647 h 1077"/>
                <a:gd name="T12" fmla="*/ 2147483647 w 697"/>
                <a:gd name="T13" fmla="*/ 2147483647 h 1077"/>
                <a:gd name="T14" fmla="*/ 2147483647 w 697"/>
                <a:gd name="T15" fmla="*/ 2147483647 h 1077"/>
                <a:gd name="T16" fmla="*/ 2147483647 w 697"/>
                <a:gd name="T17" fmla="*/ 2147483647 h 1077"/>
                <a:gd name="T18" fmla="*/ 2147483647 w 697"/>
                <a:gd name="T19" fmla="*/ 2147483647 h 1077"/>
                <a:gd name="T20" fmla="*/ 2147483647 w 697"/>
                <a:gd name="T21" fmla="*/ 2147483647 h 1077"/>
                <a:gd name="T22" fmla="*/ 2147483647 w 697"/>
                <a:gd name="T23" fmla="*/ 2147483647 h 1077"/>
                <a:gd name="T24" fmla="*/ 2147483647 w 697"/>
                <a:gd name="T25" fmla="*/ 2147483647 h 1077"/>
                <a:gd name="T26" fmla="*/ 2147483647 w 697"/>
                <a:gd name="T27" fmla="*/ 2147483647 h 1077"/>
                <a:gd name="T28" fmla="*/ 2147483647 w 697"/>
                <a:gd name="T29" fmla="*/ 2147483647 h 1077"/>
                <a:gd name="T30" fmla="*/ 2147483647 w 697"/>
                <a:gd name="T31" fmla="*/ 2147483647 h 1077"/>
                <a:gd name="T32" fmla="*/ 2147483647 w 697"/>
                <a:gd name="T33" fmla="*/ 2147483647 h 1077"/>
                <a:gd name="T34" fmla="*/ 2147483647 w 697"/>
                <a:gd name="T35" fmla="*/ 2147483647 h 1077"/>
                <a:gd name="T36" fmla="*/ 2147483647 w 697"/>
                <a:gd name="T37" fmla="*/ 2147483647 h 1077"/>
                <a:gd name="T38" fmla="*/ 2147483647 w 697"/>
                <a:gd name="T39" fmla="*/ 2147483647 h 1077"/>
                <a:gd name="T40" fmla="*/ 2147483647 w 697"/>
                <a:gd name="T41" fmla="*/ 2147483647 h 1077"/>
                <a:gd name="T42" fmla="*/ 2147483647 w 697"/>
                <a:gd name="T43" fmla="*/ 2147483647 h 1077"/>
                <a:gd name="T44" fmla="*/ 2147483647 w 697"/>
                <a:gd name="T45" fmla="*/ 2147483647 h 1077"/>
                <a:gd name="T46" fmla="*/ 2147483647 w 697"/>
                <a:gd name="T47" fmla="*/ 2147483647 h 1077"/>
                <a:gd name="T48" fmla="*/ 2147483647 w 697"/>
                <a:gd name="T49" fmla="*/ 2147483647 h 1077"/>
                <a:gd name="T50" fmla="*/ 2147483647 w 697"/>
                <a:gd name="T51" fmla="*/ 2147483647 h 1077"/>
                <a:gd name="T52" fmla="*/ 2147483647 w 697"/>
                <a:gd name="T53" fmla="*/ 2147483647 h 1077"/>
                <a:gd name="T54" fmla="*/ 2147483647 w 697"/>
                <a:gd name="T55" fmla="*/ 2147483647 h 1077"/>
                <a:gd name="T56" fmla="*/ 2147483647 w 697"/>
                <a:gd name="T57" fmla="*/ 2147483647 h 1077"/>
                <a:gd name="T58" fmla="*/ 2147483647 w 697"/>
                <a:gd name="T59" fmla="*/ 2147483647 h 1077"/>
                <a:gd name="T60" fmla="*/ 2147483647 w 697"/>
                <a:gd name="T61" fmla="*/ 2147483647 h 1077"/>
                <a:gd name="T62" fmla="*/ 2147483647 w 697"/>
                <a:gd name="T63" fmla="*/ 2147483647 h 1077"/>
                <a:gd name="T64" fmla="*/ 2147483647 w 697"/>
                <a:gd name="T65" fmla="*/ 2147483647 h 1077"/>
                <a:gd name="T66" fmla="*/ 2147483647 w 697"/>
                <a:gd name="T67" fmla="*/ 2147483647 h 1077"/>
                <a:gd name="T68" fmla="*/ 2147483647 w 697"/>
                <a:gd name="T69" fmla="*/ 2147483647 h 1077"/>
                <a:gd name="T70" fmla="*/ 2147483647 w 697"/>
                <a:gd name="T71" fmla="*/ 2147483647 h 1077"/>
                <a:gd name="T72" fmla="*/ 2147483647 w 697"/>
                <a:gd name="T73" fmla="*/ 2147483647 h 1077"/>
                <a:gd name="T74" fmla="*/ 2147483647 w 697"/>
                <a:gd name="T75" fmla="*/ 2147483647 h 1077"/>
                <a:gd name="T76" fmla="*/ 2147483647 w 697"/>
                <a:gd name="T77" fmla="*/ 2147483647 h 1077"/>
                <a:gd name="T78" fmla="*/ 2147483647 w 697"/>
                <a:gd name="T79" fmla="*/ 2147483647 h 1077"/>
                <a:gd name="T80" fmla="*/ 2147483647 w 697"/>
                <a:gd name="T81" fmla="*/ 2147483647 h 1077"/>
                <a:gd name="T82" fmla="*/ 2147483647 w 697"/>
                <a:gd name="T83" fmla="*/ 2147483647 h 1077"/>
                <a:gd name="T84" fmla="*/ 2147483647 w 697"/>
                <a:gd name="T85" fmla="*/ 2147483647 h 1077"/>
                <a:gd name="T86" fmla="*/ 0 w 697"/>
                <a:gd name="T87" fmla="*/ 2147483647 h 1077"/>
                <a:gd name="T88" fmla="*/ 2147483647 w 697"/>
                <a:gd name="T89" fmla="*/ 2147483647 h 1077"/>
                <a:gd name="T90" fmla="*/ 2147483647 w 697"/>
                <a:gd name="T91" fmla="*/ 2147483647 h 1077"/>
                <a:gd name="T92" fmla="*/ 2147483647 w 697"/>
                <a:gd name="T93" fmla="*/ 2147483647 h 1077"/>
                <a:gd name="T94" fmla="*/ 2147483647 w 697"/>
                <a:gd name="T95" fmla="*/ 0 h 107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97"/>
                <a:gd name="T145" fmla="*/ 0 h 1077"/>
                <a:gd name="T146" fmla="*/ 697 w 697"/>
                <a:gd name="T147" fmla="*/ 1077 h 107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97" h="1077">
                  <a:moveTo>
                    <a:pt x="53" y="0"/>
                  </a:moveTo>
                  <a:lnTo>
                    <a:pt x="374" y="64"/>
                  </a:lnTo>
                  <a:lnTo>
                    <a:pt x="304" y="381"/>
                  </a:lnTo>
                  <a:lnTo>
                    <a:pt x="664" y="864"/>
                  </a:lnTo>
                  <a:lnTo>
                    <a:pt x="697" y="925"/>
                  </a:lnTo>
                  <a:lnTo>
                    <a:pt x="663" y="955"/>
                  </a:lnTo>
                  <a:lnTo>
                    <a:pt x="641" y="1009"/>
                  </a:lnTo>
                  <a:lnTo>
                    <a:pt x="620" y="1040"/>
                  </a:lnTo>
                  <a:lnTo>
                    <a:pt x="642" y="1068"/>
                  </a:lnTo>
                  <a:lnTo>
                    <a:pt x="605" y="1077"/>
                  </a:lnTo>
                  <a:lnTo>
                    <a:pt x="393" y="1070"/>
                  </a:lnTo>
                  <a:lnTo>
                    <a:pt x="380" y="1007"/>
                  </a:lnTo>
                  <a:lnTo>
                    <a:pt x="343" y="961"/>
                  </a:lnTo>
                  <a:lnTo>
                    <a:pt x="316" y="944"/>
                  </a:lnTo>
                  <a:lnTo>
                    <a:pt x="308" y="912"/>
                  </a:lnTo>
                  <a:lnTo>
                    <a:pt x="286" y="894"/>
                  </a:lnTo>
                  <a:lnTo>
                    <a:pt x="263" y="871"/>
                  </a:lnTo>
                  <a:lnTo>
                    <a:pt x="256" y="846"/>
                  </a:lnTo>
                  <a:lnTo>
                    <a:pt x="235" y="830"/>
                  </a:lnTo>
                  <a:lnTo>
                    <a:pt x="202" y="839"/>
                  </a:lnTo>
                  <a:lnTo>
                    <a:pt x="165" y="825"/>
                  </a:lnTo>
                  <a:lnTo>
                    <a:pt x="165" y="812"/>
                  </a:lnTo>
                  <a:lnTo>
                    <a:pt x="164" y="782"/>
                  </a:lnTo>
                  <a:lnTo>
                    <a:pt x="149" y="749"/>
                  </a:lnTo>
                  <a:lnTo>
                    <a:pt x="147" y="722"/>
                  </a:lnTo>
                  <a:lnTo>
                    <a:pt x="131" y="699"/>
                  </a:lnTo>
                  <a:lnTo>
                    <a:pt x="135" y="676"/>
                  </a:lnTo>
                  <a:lnTo>
                    <a:pt x="89" y="621"/>
                  </a:lnTo>
                  <a:lnTo>
                    <a:pt x="89" y="590"/>
                  </a:lnTo>
                  <a:lnTo>
                    <a:pt x="113" y="578"/>
                  </a:lnTo>
                  <a:lnTo>
                    <a:pt x="113" y="559"/>
                  </a:lnTo>
                  <a:lnTo>
                    <a:pt x="89" y="553"/>
                  </a:lnTo>
                  <a:lnTo>
                    <a:pt x="79" y="523"/>
                  </a:lnTo>
                  <a:lnTo>
                    <a:pt x="67" y="471"/>
                  </a:lnTo>
                  <a:lnTo>
                    <a:pt x="101" y="499"/>
                  </a:lnTo>
                  <a:lnTo>
                    <a:pt x="88" y="462"/>
                  </a:lnTo>
                  <a:lnTo>
                    <a:pt x="113" y="462"/>
                  </a:lnTo>
                  <a:lnTo>
                    <a:pt x="113" y="435"/>
                  </a:lnTo>
                  <a:lnTo>
                    <a:pt x="88" y="417"/>
                  </a:lnTo>
                  <a:lnTo>
                    <a:pt x="76" y="442"/>
                  </a:lnTo>
                  <a:lnTo>
                    <a:pt x="53" y="433"/>
                  </a:lnTo>
                  <a:lnTo>
                    <a:pt x="9" y="313"/>
                  </a:lnTo>
                  <a:lnTo>
                    <a:pt x="21" y="226"/>
                  </a:lnTo>
                  <a:lnTo>
                    <a:pt x="0" y="177"/>
                  </a:lnTo>
                  <a:lnTo>
                    <a:pt x="10" y="140"/>
                  </a:lnTo>
                  <a:lnTo>
                    <a:pt x="32" y="132"/>
                  </a:lnTo>
                  <a:lnTo>
                    <a:pt x="53" y="7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53" name="Shape - Arkansas">
              <a:extLst>
                <a:ext uri="{FF2B5EF4-FFF2-40B4-BE49-F238E27FC236}">
                  <a16:creationId xmlns:a16="http://schemas.microsoft.com/office/drawing/2014/main" id="{129CE46D-0E5E-CE4B-8A01-F88D68F9CCA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854574" y="3218680"/>
              <a:ext cx="633413" cy="582612"/>
            </a:xfrm>
            <a:custGeom>
              <a:avLst/>
              <a:gdLst>
                <a:gd name="T0" fmla="*/ 0 w 401"/>
                <a:gd name="T1" fmla="*/ 34 h 374"/>
                <a:gd name="T2" fmla="*/ 158 w 401"/>
                <a:gd name="T3" fmla="*/ 15 h 374"/>
                <a:gd name="T4" fmla="*/ 353 w 401"/>
                <a:gd name="T5" fmla="*/ 0 h 374"/>
                <a:gd name="T6" fmla="*/ 343 w 401"/>
                <a:gd name="T7" fmla="*/ 49 h 374"/>
                <a:gd name="T8" fmla="*/ 386 w 401"/>
                <a:gd name="T9" fmla="*/ 38 h 374"/>
                <a:gd name="T10" fmla="*/ 401 w 401"/>
                <a:gd name="T11" fmla="*/ 71 h 374"/>
                <a:gd name="T12" fmla="*/ 356 w 401"/>
                <a:gd name="T13" fmla="*/ 101 h 374"/>
                <a:gd name="T14" fmla="*/ 367 w 401"/>
                <a:gd name="T15" fmla="*/ 153 h 374"/>
                <a:gd name="T16" fmla="*/ 321 w 401"/>
                <a:gd name="T17" fmla="*/ 240 h 374"/>
                <a:gd name="T18" fmla="*/ 286 w 401"/>
                <a:gd name="T19" fmla="*/ 293 h 374"/>
                <a:gd name="T20" fmla="*/ 306 w 401"/>
                <a:gd name="T21" fmla="*/ 362 h 374"/>
                <a:gd name="T22" fmla="*/ 58 w 401"/>
                <a:gd name="T23" fmla="*/ 374 h 374"/>
                <a:gd name="T24" fmla="*/ 57 w 401"/>
                <a:gd name="T25" fmla="*/ 332 h 374"/>
                <a:gd name="T26" fmla="*/ 8 w 401"/>
                <a:gd name="T27" fmla="*/ 323 h 374"/>
                <a:gd name="T28" fmla="*/ 8 w 401"/>
                <a:gd name="T29" fmla="*/ 101 h 374"/>
                <a:gd name="T30" fmla="*/ 0 w 401"/>
                <a:gd name="T31" fmla="*/ 34 h 37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1"/>
                <a:gd name="T49" fmla="*/ 0 h 374"/>
                <a:gd name="T50" fmla="*/ 401 w 401"/>
                <a:gd name="T51" fmla="*/ 374 h 37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1" h="374">
                  <a:moveTo>
                    <a:pt x="0" y="34"/>
                  </a:moveTo>
                  <a:lnTo>
                    <a:pt x="158" y="15"/>
                  </a:lnTo>
                  <a:lnTo>
                    <a:pt x="353" y="0"/>
                  </a:lnTo>
                  <a:lnTo>
                    <a:pt x="343" y="49"/>
                  </a:lnTo>
                  <a:lnTo>
                    <a:pt x="386" y="38"/>
                  </a:lnTo>
                  <a:lnTo>
                    <a:pt x="401" y="71"/>
                  </a:lnTo>
                  <a:lnTo>
                    <a:pt x="356" y="101"/>
                  </a:lnTo>
                  <a:lnTo>
                    <a:pt x="367" y="153"/>
                  </a:lnTo>
                  <a:lnTo>
                    <a:pt x="321" y="240"/>
                  </a:lnTo>
                  <a:lnTo>
                    <a:pt x="286" y="293"/>
                  </a:lnTo>
                  <a:lnTo>
                    <a:pt x="306" y="362"/>
                  </a:lnTo>
                  <a:lnTo>
                    <a:pt x="58" y="374"/>
                  </a:lnTo>
                  <a:lnTo>
                    <a:pt x="57" y="332"/>
                  </a:lnTo>
                  <a:lnTo>
                    <a:pt x="8" y="323"/>
                  </a:lnTo>
                  <a:lnTo>
                    <a:pt x="8" y="101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54" name="Shape - Arizona">
              <a:extLst>
                <a:ext uri="{FF2B5EF4-FFF2-40B4-BE49-F238E27FC236}">
                  <a16:creationId xmlns:a16="http://schemas.microsoft.com/office/drawing/2014/main" id="{47C1AAF3-64BD-BF4D-3441-744FE0341B8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133598" y="3093267"/>
              <a:ext cx="844551" cy="927100"/>
            </a:xfrm>
            <a:custGeom>
              <a:avLst/>
              <a:gdLst>
                <a:gd name="T0" fmla="*/ 2147483647 w 536"/>
                <a:gd name="T1" fmla="*/ 0 h 595"/>
                <a:gd name="T2" fmla="*/ 2147483647 w 536"/>
                <a:gd name="T3" fmla="*/ 2147483647 h 595"/>
                <a:gd name="T4" fmla="*/ 2147483647 w 536"/>
                <a:gd name="T5" fmla="*/ 2147483647 h 595"/>
                <a:gd name="T6" fmla="*/ 2147483647 w 536"/>
                <a:gd name="T7" fmla="*/ 2147483647 h 595"/>
                <a:gd name="T8" fmla="*/ 2147483647 w 536"/>
                <a:gd name="T9" fmla="*/ 2147483647 h 595"/>
                <a:gd name="T10" fmla="*/ 2147483647 w 536"/>
                <a:gd name="T11" fmla="*/ 2147483647 h 595"/>
                <a:gd name="T12" fmla="*/ 2147483647 w 536"/>
                <a:gd name="T13" fmla="*/ 2147483647 h 595"/>
                <a:gd name="T14" fmla="*/ 2147483647 w 536"/>
                <a:gd name="T15" fmla="*/ 2147483647 h 595"/>
                <a:gd name="T16" fmla="*/ 2147483647 w 536"/>
                <a:gd name="T17" fmla="*/ 2147483647 h 595"/>
                <a:gd name="T18" fmla="*/ 2147483647 w 536"/>
                <a:gd name="T19" fmla="*/ 2147483647 h 595"/>
                <a:gd name="T20" fmla="*/ 2147483647 w 536"/>
                <a:gd name="T21" fmla="*/ 2147483647 h 595"/>
                <a:gd name="T22" fmla="*/ 0 w 536"/>
                <a:gd name="T23" fmla="*/ 2147483647 h 595"/>
                <a:gd name="T24" fmla="*/ 2147483647 w 536"/>
                <a:gd name="T25" fmla="*/ 2147483647 h 595"/>
                <a:gd name="T26" fmla="*/ 2147483647 w 536"/>
                <a:gd name="T27" fmla="*/ 2147483647 h 595"/>
                <a:gd name="T28" fmla="*/ 2147483647 w 536"/>
                <a:gd name="T29" fmla="*/ 2147483647 h 595"/>
                <a:gd name="T30" fmla="*/ 2147483647 w 536"/>
                <a:gd name="T31" fmla="*/ 0 h 5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36"/>
                <a:gd name="T49" fmla="*/ 0 h 595"/>
                <a:gd name="T50" fmla="*/ 536 w 536"/>
                <a:gd name="T51" fmla="*/ 595 h 59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36" h="595">
                  <a:moveTo>
                    <a:pt x="136" y="0"/>
                  </a:moveTo>
                  <a:lnTo>
                    <a:pt x="126" y="78"/>
                  </a:lnTo>
                  <a:lnTo>
                    <a:pt x="79" y="69"/>
                  </a:lnTo>
                  <a:lnTo>
                    <a:pt x="82" y="169"/>
                  </a:lnTo>
                  <a:lnTo>
                    <a:pt x="60" y="188"/>
                  </a:lnTo>
                  <a:lnTo>
                    <a:pt x="93" y="249"/>
                  </a:lnTo>
                  <a:lnTo>
                    <a:pt x="60" y="276"/>
                  </a:lnTo>
                  <a:lnTo>
                    <a:pt x="42" y="321"/>
                  </a:lnTo>
                  <a:lnTo>
                    <a:pt x="17" y="364"/>
                  </a:lnTo>
                  <a:lnTo>
                    <a:pt x="35" y="389"/>
                  </a:lnTo>
                  <a:lnTo>
                    <a:pt x="3" y="400"/>
                  </a:lnTo>
                  <a:lnTo>
                    <a:pt x="0" y="440"/>
                  </a:lnTo>
                  <a:lnTo>
                    <a:pt x="301" y="592"/>
                  </a:lnTo>
                  <a:lnTo>
                    <a:pt x="471" y="595"/>
                  </a:lnTo>
                  <a:lnTo>
                    <a:pt x="536" y="4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004B87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55" name="Shape - Alaska">
              <a:extLst>
                <a:ext uri="{FF2B5EF4-FFF2-40B4-BE49-F238E27FC236}">
                  <a16:creationId xmlns:a16="http://schemas.microsoft.com/office/drawing/2014/main" id="{92D5D09F-89C6-B57C-5401-54809BDE043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28895" y="3717156"/>
              <a:ext cx="1617663" cy="1576388"/>
            </a:xfrm>
            <a:custGeom>
              <a:avLst/>
              <a:gdLst>
                <a:gd name="T0" fmla="*/ 2147483647 w 1572"/>
                <a:gd name="T1" fmla="*/ 2147483647 h 1533"/>
                <a:gd name="T2" fmla="*/ 2147483647 w 1572"/>
                <a:gd name="T3" fmla="*/ 0 h 1533"/>
                <a:gd name="T4" fmla="*/ 2147483647 w 1572"/>
                <a:gd name="T5" fmla="*/ 2147483647 h 1533"/>
                <a:gd name="T6" fmla="*/ 2147483647 w 1572"/>
                <a:gd name="T7" fmla="*/ 2147483647 h 1533"/>
                <a:gd name="T8" fmla="*/ 2147483647 w 1572"/>
                <a:gd name="T9" fmla="*/ 2147483647 h 1533"/>
                <a:gd name="T10" fmla="*/ 2147483647 w 1572"/>
                <a:gd name="T11" fmla="*/ 2147483647 h 1533"/>
                <a:gd name="T12" fmla="*/ 2147483647 w 1572"/>
                <a:gd name="T13" fmla="*/ 2147483647 h 1533"/>
                <a:gd name="T14" fmla="*/ 2147483647 w 1572"/>
                <a:gd name="T15" fmla="*/ 2147483647 h 1533"/>
                <a:gd name="T16" fmla="*/ 2147483647 w 1572"/>
                <a:gd name="T17" fmla="*/ 2147483647 h 1533"/>
                <a:gd name="T18" fmla="*/ 2147483647 w 1572"/>
                <a:gd name="T19" fmla="*/ 2147483647 h 1533"/>
                <a:gd name="T20" fmla="*/ 2147483647 w 1572"/>
                <a:gd name="T21" fmla="*/ 2147483647 h 1533"/>
                <a:gd name="T22" fmla="*/ 2147483647 w 1572"/>
                <a:gd name="T23" fmla="*/ 2147483647 h 1533"/>
                <a:gd name="T24" fmla="*/ 2147483647 w 1572"/>
                <a:gd name="T25" fmla="*/ 2147483647 h 1533"/>
                <a:gd name="T26" fmla="*/ 2147483647 w 1572"/>
                <a:gd name="T27" fmla="*/ 2147483647 h 1533"/>
                <a:gd name="T28" fmla="*/ 2147483647 w 1572"/>
                <a:gd name="T29" fmla="*/ 2147483647 h 1533"/>
                <a:gd name="T30" fmla="*/ 2147483647 w 1572"/>
                <a:gd name="T31" fmla="*/ 2147483647 h 1533"/>
                <a:gd name="T32" fmla="*/ 2147483647 w 1572"/>
                <a:gd name="T33" fmla="*/ 2147483647 h 1533"/>
                <a:gd name="T34" fmla="*/ 2147483647 w 1572"/>
                <a:gd name="T35" fmla="*/ 2147483647 h 1533"/>
                <a:gd name="T36" fmla="*/ 2147483647 w 1572"/>
                <a:gd name="T37" fmla="*/ 2147483647 h 1533"/>
                <a:gd name="T38" fmla="*/ 2147483647 w 1572"/>
                <a:gd name="T39" fmla="*/ 2147483647 h 1533"/>
                <a:gd name="T40" fmla="*/ 2147483647 w 1572"/>
                <a:gd name="T41" fmla="*/ 2147483647 h 1533"/>
                <a:gd name="T42" fmla="*/ 2147483647 w 1572"/>
                <a:gd name="T43" fmla="*/ 2147483647 h 1533"/>
                <a:gd name="T44" fmla="*/ 0 w 1572"/>
                <a:gd name="T45" fmla="*/ 2147483647 h 1533"/>
                <a:gd name="T46" fmla="*/ 2147483647 w 1572"/>
                <a:gd name="T47" fmla="*/ 2147483647 h 1533"/>
                <a:gd name="T48" fmla="*/ 2147483647 w 1572"/>
                <a:gd name="T49" fmla="*/ 2147483647 h 1533"/>
                <a:gd name="T50" fmla="*/ 2147483647 w 1572"/>
                <a:gd name="T51" fmla="*/ 2147483647 h 1533"/>
                <a:gd name="T52" fmla="*/ 2147483647 w 1572"/>
                <a:gd name="T53" fmla="*/ 2147483647 h 1533"/>
                <a:gd name="T54" fmla="*/ 2147483647 w 1572"/>
                <a:gd name="T55" fmla="*/ 2147483647 h 1533"/>
                <a:gd name="T56" fmla="*/ 2147483647 w 1572"/>
                <a:gd name="T57" fmla="*/ 2147483647 h 1533"/>
                <a:gd name="T58" fmla="*/ 2147483647 w 1572"/>
                <a:gd name="T59" fmla="*/ 2147483647 h 1533"/>
                <a:gd name="T60" fmla="*/ 2147483647 w 1572"/>
                <a:gd name="T61" fmla="*/ 2147483647 h 1533"/>
                <a:gd name="T62" fmla="*/ 2147483647 w 1572"/>
                <a:gd name="T63" fmla="*/ 2147483647 h 1533"/>
                <a:gd name="T64" fmla="*/ 2147483647 w 1572"/>
                <a:gd name="T65" fmla="*/ 2147483647 h 1533"/>
                <a:gd name="T66" fmla="*/ 2147483647 w 1572"/>
                <a:gd name="T67" fmla="*/ 2147483647 h 1533"/>
                <a:gd name="T68" fmla="*/ 2147483647 w 1572"/>
                <a:gd name="T69" fmla="*/ 2147483647 h 1533"/>
                <a:gd name="T70" fmla="*/ 2147483647 w 1572"/>
                <a:gd name="T71" fmla="*/ 2147483647 h 1533"/>
                <a:gd name="T72" fmla="*/ 2147483647 w 1572"/>
                <a:gd name="T73" fmla="*/ 2147483647 h 1533"/>
                <a:gd name="T74" fmla="*/ 2147483647 w 1572"/>
                <a:gd name="T75" fmla="*/ 2147483647 h 1533"/>
                <a:gd name="T76" fmla="*/ 2147483647 w 1572"/>
                <a:gd name="T77" fmla="*/ 2147483647 h 1533"/>
                <a:gd name="T78" fmla="*/ 2147483647 w 1572"/>
                <a:gd name="T79" fmla="*/ 2147483647 h 1533"/>
                <a:gd name="T80" fmla="*/ 2147483647 w 1572"/>
                <a:gd name="T81" fmla="*/ 2147483647 h 1533"/>
                <a:gd name="T82" fmla="*/ 2147483647 w 1572"/>
                <a:gd name="T83" fmla="*/ 2147483647 h 153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2"/>
                <a:gd name="T127" fmla="*/ 0 h 1533"/>
                <a:gd name="T128" fmla="*/ 1572 w 1572"/>
                <a:gd name="T129" fmla="*/ 1533 h 1533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2" h="1533">
                  <a:moveTo>
                    <a:pt x="251" y="228"/>
                  </a:moveTo>
                  <a:lnTo>
                    <a:pt x="567" y="0"/>
                  </a:lnTo>
                  <a:lnTo>
                    <a:pt x="717" y="40"/>
                  </a:lnTo>
                  <a:lnTo>
                    <a:pt x="790" y="113"/>
                  </a:lnTo>
                  <a:lnTo>
                    <a:pt x="1087" y="142"/>
                  </a:lnTo>
                  <a:lnTo>
                    <a:pt x="1096" y="900"/>
                  </a:lnTo>
                  <a:lnTo>
                    <a:pt x="1193" y="922"/>
                  </a:lnTo>
                  <a:lnTo>
                    <a:pt x="1238" y="1013"/>
                  </a:lnTo>
                  <a:lnTo>
                    <a:pt x="1306" y="982"/>
                  </a:lnTo>
                  <a:lnTo>
                    <a:pt x="1449" y="1188"/>
                  </a:lnTo>
                  <a:lnTo>
                    <a:pt x="1572" y="1283"/>
                  </a:lnTo>
                  <a:lnTo>
                    <a:pt x="1567" y="1365"/>
                  </a:lnTo>
                  <a:lnTo>
                    <a:pt x="1412" y="1375"/>
                  </a:lnTo>
                  <a:lnTo>
                    <a:pt x="1344" y="1124"/>
                  </a:lnTo>
                  <a:lnTo>
                    <a:pt x="855" y="876"/>
                  </a:lnTo>
                  <a:lnTo>
                    <a:pt x="868" y="954"/>
                  </a:lnTo>
                  <a:lnTo>
                    <a:pt x="758" y="1055"/>
                  </a:lnTo>
                  <a:lnTo>
                    <a:pt x="740" y="1018"/>
                  </a:lnTo>
                  <a:lnTo>
                    <a:pt x="709" y="1018"/>
                  </a:lnTo>
                  <a:lnTo>
                    <a:pt x="621" y="1228"/>
                  </a:lnTo>
                  <a:lnTo>
                    <a:pt x="348" y="1435"/>
                  </a:lnTo>
                  <a:lnTo>
                    <a:pt x="78" y="1533"/>
                  </a:lnTo>
                  <a:lnTo>
                    <a:pt x="0" y="1520"/>
                  </a:lnTo>
                  <a:lnTo>
                    <a:pt x="310" y="1343"/>
                  </a:lnTo>
                  <a:lnTo>
                    <a:pt x="348" y="1343"/>
                  </a:lnTo>
                  <a:lnTo>
                    <a:pt x="461" y="1206"/>
                  </a:lnTo>
                  <a:lnTo>
                    <a:pt x="512" y="1201"/>
                  </a:lnTo>
                  <a:lnTo>
                    <a:pt x="589" y="1097"/>
                  </a:lnTo>
                  <a:lnTo>
                    <a:pt x="562" y="1051"/>
                  </a:lnTo>
                  <a:lnTo>
                    <a:pt x="397" y="1073"/>
                  </a:lnTo>
                  <a:lnTo>
                    <a:pt x="284" y="812"/>
                  </a:lnTo>
                  <a:lnTo>
                    <a:pt x="348" y="694"/>
                  </a:lnTo>
                  <a:lnTo>
                    <a:pt x="452" y="653"/>
                  </a:lnTo>
                  <a:lnTo>
                    <a:pt x="415" y="548"/>
                  </a:lnTo>
                  <a:lnTo>
                    <a:pt x="306" y="598"/>
                  </a:lnTo>
                  <a:lnTo>
                    <a:pt x="224" y="447"/>
                  </a:lnTo>
                  <a:lnTo>
                    <a:pt x="315" y="411"/>
                  </a:lnTo>
                  <a:lnTo>
                    <a:pt x="397" y="452"/>
                  </a:lnTo>
                  <a:lnTo>
                    <a:pt x="434" y="429"/>
                  </a:lnTo>
                  <a:lnTo>
                    <a:pt x="366" y="301"/>
                  </a:lnTo>
                  <a:lnTo>
                    <a:pt x="246" y="292"/>
                  </a:lnTo>
                  <a:lnTo>
                    <a:pt x="251" y="22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000000"/>
                </a:solidFill>
              </a:endParaRPr>
            </a:p>
          </p:txBody>
        </p:sp>
        <p:sp>
          <p:nvSpPr>
            <p:cNvPr id="56" name="Shape - Alabama">
              <a:extLst>
                <a:ext uri="{FF2B5EF4-FFF2-40B4-BE49-F238E27FC236}">
                  <a16:creationId xmlns:a16="http://schemas.microsoft.com/office/drawing/2014/main" id="{10DCC2B2-18C2-BBE8-E7C9-0BDEFEC115B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732462" y="3383781"/>
              <a:ext cx="509587" cy="785812"/>
            </a:xfrm>
            <a:custGeom>
              <a:avLst/>
              <a:gdLst>
                <a:gd name="T0" fmla="*/ 0 w 323"/>
                <a:gd name="T1" fmla="*/ 2147483647 h 504"/>
                <a:gd name="T2" fmla="*/ 2147483647 w 323"/>
                <a:gd name="T3" fmla="*/ 0 h 504"/>
                <a:gd name="T4" fmla="*/ 2147483647 w 323"/>
                <a:gd name="T5" fmla="*/ 2147483647 h 504"/>
                <a:gd name="T6" fmla="*/ 2147483647 w 323"/>
                <a:gd name="T7" fmla="*/ 2147483647 h 504"/>
                <a:gd name="T8" fmla="*/ 2147483647 w 323"/>
                <a:gd name="T9" fmla="*/ 2147483647 h 504"/>
                <a:gd name="T10" fmla="*/ 2147483647 w 323"/>
                <a:gd name="T11" fmla="*/ 2147483647 h 504"/>
                <a:gd name="T12" fmla="*/ 2147483647 w 323"/>
                <a:gd name="T13" fmla="*/ 2147483647 h 504"/>
                <a:gd name="T14" fmla="*/ 2147483647 w 323"/>
                <a:gd name="T15" fmla="*/ 2147483647 h 504"/>
                <a:gd name="T16" fmla="*/ 2147483647 w 323"/>
                <a:gd name="T17" fmla="*/ 2147483647 h 504"/>
                <a:gd name="T18" fmla="*/ 2147483647 w 323"/>
                <a:gd name="T19" fmla="*/ 2147483647 h 504"/>
                <a:gd name="T20" fmla="*/ 2147483647 w 323"/>
                <a:gd name="T21" fmla="*/ 2147483647 h 504"/>
                <a:gd name="T22" fmla="*/ 2147483647 w 323"/>
                <a:gd name="T23" fmla="*/ 2147483647 h 504"/>
                <a:gd name="T24" fmla="*/ 2147483647 w 323"/>
                <a:gd name="T25" fmla="*/ 2147483647 h 504"/>
                <a:gd name="T26" fmla="*/ 2147483647 w 323"/>
                <a:gd name="T27" fmla="*/ 2147483647 h 504"/>
                <a:gd name="T28" fmla="*/ 0 w 323"/>
                <a:gd name="T29" fmla="*/ 2147483647 h 50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23"/>
                <a:gd name="T46" fmla="*/ 0 h 504"/>
                <a:gd name="T47" fmla="*/ 323 w 323"/>
                <a:gd name="T48" fmla="*/ 504 h 50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23" h="504">
                  <a:moveTo>
                    <a:pt x="0" y="25"/>
                  </a:moveTo>
                  <a:lnTo>
                    <a:pt x="210" y="0"/>
                  </a:lnTo>
                  <a:lnTo>
                    <a:pt x="277" y="232"/>
                  </a:lnTo>
                  <a:lnTo>
                    <a:pt x="323" y="270"/>
                  </a:lnTo>
                  <a:lnTo>
                    <a:pt x="286" y="338"/>
                  </a:lnTo>
                  <a:lnTo>
                    <a:pt x="322" y="404"/>
                  </a:lnTo>
                  <a:lnTo>
                    <a:pt x="107" y="428"/>
                  </a:lnTo>
                  <a:lnTo>
                    <a:pt x="116" y="484"/>
                  </a:lnTo>
                  <a:lnTo>
                    <a:pt x="85" y="504"/>
                  </a:lnTo>
                  <a:lnTo>
                    <a:pt x="59" y="432"/>
                  </a:lnTo>
                  <a:lnTo>
                    <a:pt x="44" y="490"/>
                  </a:lnTo>
                  <a:lnTo>
                    <a:pt x="18" y="484"/>
                  </a:lnTo>
                  <a:lnTo>
                    <a:pt x="9" y="426"/>
                  </a:lnTo>
                  <a:lnTo>
                    <a:pt x="1" y="37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B588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57" name="Shape - District of Columbia (star)">
              <a:extLst>
                <a:ext uri="{FF2B5EF4-FFF2-40B4-BE49-F238E27FC236}">
                  <a16:creationId xmlns:a16="http://schemas.microsoft.com/office/drawing/2014/main" id="{9DAEFD0F-4DB9-8F61-A690-F6F655A7C6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9586" y="2478905"/>
              <a:ext cx="207963" cy="201612"/>
            </a:xfrm>
            <a:prstGeom prst="star5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58" name="Text - Wyoming">
              <a:extLst>
                <a:ext uri="{FF2B5EF4-FFF2-40B4-BE49-F238E27FC236}">
                  <a16:creationId xmlns:a16="http://schemas.microsoft.com/office/drawing/2014/main" id="{F22BD360-45EB-CF1D-C414-4C46540D4D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9886" y="2069331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WY</a:t>
              </a:r>
            </a:p>
          </p:txBody>
        </p:sp>
        <p:sp>
          <p:nvSpPr>
            <p:cNvPr id="59" name="Text - Wisconsin">
              <a:extLst>
                <a:ext uri="{FF2B5EF4-FFF2-40B4-BE49-F238E27FC236}">
                  <a16:creationId xmlns:a16="http://schemas.microsoft.com/office/drawing/2014/main" id="{E719E57B-6968-72B7-6903-6EE51A3B0D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1412" y="178358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WI</a:t>
              </a:r>
            </a:p>
          </p:txBody>
        </p:sp>
        <p:sp>
          <p:nvSpPr>
            <p:cNvPr id="60" name="Text - West Virginia">
              <a:extLst>
                <a:ext uri="{FF2B5EF4-FFF2-40B4-BE49-F238E27FC236}">
                  <a16:creationId xmlns:a16="http://schemas.microsoft.com/office/drawing/2014/main" id="{D7312490-94D4-9B14-19BE-8C1DFFBF5E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86488" y="26646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WV</a:t>
              </a:r>
            </a:p>
          </p:txBody>
        </p:sp>
        <p:sp>
          <p:nvSpPr>
            <p:cNvPr id="61" name="Text - Washington">
              <a:extLst>
                <a:ext uri="{FF2B5EF4-FFF2-40B4-BE49-F238E27FC236}">
                  <a16:creationId xmlns:a16="http://schemas.microsoft.com/office/drawing/2014/main" id="{26143C2B-7ABB-F27B-80B4-1FF335FEC7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9724" y="11660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WA</a:t>
              </a:r>
            </a:p>
          </p:txBody>
        </p:sp>
        <p:sp>
          <p:nvSpPr>
            <p:cNvPr id="62" name="Text - Virginia">
              <a:extLst>
                <a:ext uri="{FF2B5EF4-FFF2-40B4-BE49-F238E27FC236}">
                  <a16:creationId xmlns:a16="http://schemas.microsoft.com/office/drawing/2014/main" id="{32402C4D-FE6F-90A4-BB0D-531DB5862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89712" y="2707506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VA</a:t>
              </a:r>
              <a:endParaRPr lang="en-US" sz="14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63" name="Text - Vermont">
              <a:extLst>
                <a:ext uri="{FF2B5EF4-FFF2-40B4-BE49-F238E27FC236}">
                  <a16:creationId xmlns:a16="http://schemas.microsoft.com/office/drawing/2014/main" id="{95B316A8-5EEF-5987-5F0A-67E3760B39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40500" y="11485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VT</a:t>
              </a:r>
            </a:p>
          </p:txBody>
        </p:sp>
        <p:sp>
          <p:nvSpPr>
            <p:cNvPr id="64" name="Text - Utah">
              <a:extLst>
                <a:ext uri="{FF2B5EF4-FFF2-40B4-BE49-F238E27FC236}">
                  <a16:creationId xmlns:a16="http://schemas.microsoft.com/office/drawing/2014/main" id="{D8504D8B-D02D-1F0F-9462-65EAF4BABC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7912" y="2650356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UT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65" name="Text - Texas">
              <a:extLst>
                <a:ext uri="{FF2B5EF4-FFF2-40B4-BE49-F238E27FC236}">
                  <a16:creationId xmlns:a16="http://schemas.microsoft.com/office/drawing/2014/main" id="{B525EA35-CB65-13A7-3656-3884CB5310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2873" y="39346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TX</a:t>
              </a:r>
            </a:p>
          </p:txBody>
        </p:sp>
        <p:sp>
          <p:nvSpPr>
            <p:cNvPr id="66" name="Text - Tennessee">
              <a:extLst>
                <a:ext uri="{FF2B5EF4-FFF2-40B4-BE49-F238E27FC236}">
                  <a16:creationId xmlns:a16="http://schemas.microsoft.com/office/drawing/2014/main" id="{714ED9F0-874C-2C79-CC60-9A87473890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72124" y="31615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TN</a:t>
              </a:r>
            </a:p>
          </p:txBody>
        </p:sp>
        <p:sp>
          <p:nvSpPr>
            <p:cNvPr id="67" name="Text - South Dakota">
              <a:extLst>
                <a:ext uri="{FF2B5EF4-FFF2-40B4-BE49-F238E27FC236}">
                  <a16:creationId xmlns:a16="http://schemas.microsoft.com/office/drawing/2014/main" id="{C6282301-6FB1-C8C6-72F5-17D712A27A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75073" y="1883593"/>
              <a:ext cx="692151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SD</a:t>
              </a:r>
            </a:p>
          </p:txBody>
        </p:sp>
        <p:sp>
          <p:nvSpPr>
            <p:cNvPr id="68" name="Text - South Carolina">
              <a:extLst>
                <a:ext uri="{FF2B5EF4-FFF2-40B4-BE49-F238E27FC236}">
                  <a16:creationId xmlns:a16="http://schemas.microsoft.com/office/drawing/2014/main" id="{4F9E5509-228B-8EB3-C736-772A650803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86512" y="33044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SC</a:t>
              </a:r>
            </a:p>
          </p:txBody>
        </p:sp>
        <p:sp>
          <p:nvSpPr>
            <p:cNvPr id="69" name="Text - Rhode Island">
              <a:extLst>
                <a:ext uri="{FF2B5EF4-FFF2-40B4-BE49-F238E27FC236}">
                  <a16:creationId xmlns:a16="http://schemas.microsoft.com/office/drawing/2014/main" id="{FD1550D6-3895-682B-24AC-FA3565C3C6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99388" y="19407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RI</a:t>
              </a:r>
            </a:p>
          </p:txBody>
        </p:sp>
        <p:sp>
          <p:nvSpPr>
            <p:cNvPr id="70" name="Text - Pennsylvania">
              <a:extLst>
                <a:ext uri="{FF2B5EF4-FFF2-40B4-BE49-F238E27FC236}">
                  <a16:creationId xmlns:a16="http://schemas.microsoft.com/office/drawing/2014/main" id="{DF0E31CA-10AD-BAC1-A395-28521222B4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42075" y="2145531"/>
              <a:ext cx="8350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PA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71" name="Text - Oregon">
              <a:extLst>
                <a:ext uri="{FF2B5EF4-FFF2-40B4-BE49-F238E27FC236}">
                  <a16:creationId xmlns:a16="http://schemas.microsoft.com/office/drawing/2014/main" id="{AFF6EFBE-0C12-FFB2-E6C3-8FAC5FF41E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68398" y="1610543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OR</a:t>
              </a:r>
            </a:p>
          </p:txBody>
        </p:sp>
        <p:sp>
          <p:nvSpPr>
            <p:cNvPr id="72" name="Text - Oklahoma">
              <a:extLst>
                <a:ext uri="{FF2B5EF4-FFF2-40B4-BE49-F238E27FC236}">
                  <a16:creationId xmlns:a16="http://schemas.microsoft.com/office/drawing/2014/main" id="{CF5B6C44-C853-9FD1-206D-8C57160FEF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3848" y="3315518"/>
              <a:ext cx="693739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OK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73" name="Text - Ohio">
              <a:extLst>
                <a:ext uri="{FF2B5EF4-FFF2-40B4-BE49-F238E27FC236}">
                  <a16:creationId xmlns:a16="http://schemas.microsoft.com/office/drawing/2014/main" id="{F98474D7-3531-3C47-9ABB-A09D2364DE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0573" y="2361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OH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74" name="Text - North Dakota">
              <a:extLst>
                <a:ext uri="{FF2B5EF4-FFF2-40B4-BE49-F238E27FC236}">
                  <a16:creationId xmlns:a16="http://schemas.microsoft.com/office/drawing/2014/main" id="{7A79EBCD-C4C7-6222-BDFC-8273C431F7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2849" y="13867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ND</a:t>
              </a:r>
            </a:p>
          </p:txBody>
        </p:sp>
        <p:sp>
          <p:nvSpPr>
            <p:cNvPr id="75" name="Text - North Carolina">
              <a:extLst>
                <a:ext uri="{FF2B5EF4-FFF2-40B4-BE49-F238E27FC236}">
                  <a16:creationId xmlns:a16="http://schemas.microsoft.com/office/drawing/2014/main" id="{363518CE-903C-0434-6932-DC8A8F92CC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0023" y="3010718"/>
              <a:ext cx="693739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NC</a:t>
              </a:r>
            </a:p>
          </p:txBody>
        </p:sp>
        <p:sp>
          <p:nvSpPr>
            <p:cNvPr id="76" name="Text - New York">
              <a:extLst>
                <a:ext uri="{FF2B5EF4-FFF2-40B4-BE49-F238E27FC236}">
                  <a16:creationId xmlns:a16="http://schemas.microsoft.com/office/drawing/2014/main" id="{BF1A446F-CF52-6436-0CDC-D608EA0FE5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86549" y="17597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NY</a:t>
              </a:r>
            </a:p>
          </p:txBody>
        </p:sp>
        <p:sp>
          <p:nvSpPr>
            <p:cNvPr id="77" name="Text - New Mexico">
              <a:extLst>
                <a:ext uri="{FF2B5EF4-FFF2-40B4-BE49-F238E27FC236}">
                  <a16:creationId xmlns:a16="http://schemas.microsoft.com/office/drawing/2014/main" id="{64744C57-9FCA-04E2-38B3-FCB559FB65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82912" y="342505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NM</a:t>
              </a:r>
            </a:p>
          </p:txBody>
        </p:sp>
        <p:sp>
          <p:nvSpPr>
            <p:cNvPr id="78" name="Text - New Jersey">
              <a:extLst>
                <a:ext uri="{FF2B5EF4-FFF2-40B4-BE49-F238E27FC236}">
                  <a16:creationId xmlns:a16="http://schemas.microsoft.com/office/drawing/2014/main" id="{002DF728-A71B-FAA7-5077-E8363EF1F2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65999" y="2206073"/>
              <a:ext cx="77787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NJ</a:t>
              </a:r>
            </a:p>
          </p:txBody>
        </p:sp>
        <p:sp>
          <p:nvSpPr>
            <p:cNvPr id="79" name="Text - New Hampshire">
              <a:extLst>
                <a:ext uri="{FF2B5EF4-FFF2-40B4-BE49-F238E27FC236}">
                  <a16:creationId xmlns:a16="http://schemas.microsoft.com/office/drawing/2014/main" id="{33A79604-5910-E620-A2D9-5DA547FE02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85525" y="1332514"/>
              <a:ext cx="936625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NH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80" name="Text - Nevada">
              <a:extLst>
                <a:ext uri="{FF2B5EF4-FFF2-40B4-BE49-F238E27FC236}">
                  <a16:creationId xmlns:a16="http://schemas.microsoft.com/office/drawing/2014/main" id="{0721E444-5484-95DB-B92D-9FB00A2E0E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6374" y="2519751"/>
              <a:ext cx="1219200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NV</a:t>
              </a:r>
            </a:p>
          </p:txBody>
        </p:sp>
        <p:sp>
          <p:nvSpPr>
            <p:cNvPr id="81" name="Text - Nebraska">
              <a:extLst>
                <a:ext uri="{FF2B5EF4-FFF2-40B4-BE49-F238E27FC236}">
                  <a16:creationId xmlns:a16="http://schemas.microsoft.com/office/drawing/2014/main" id="{DF12A99F-2891-1A22-769E-8BD084ABE8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27461" y="2345556"/>
              <a:ext cx="692151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NE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82" name="Text - Montana">
              <a:extLst>
                <a:ext uri="{FF2B5EF4-FFF2-40B4-BE49-F238E27FC236}">
                  <a16:creationId xmlns:a16="http://schemas.microsoft.com/office/drawing/2014/main" id="{A1EA6AFF-CB81-A483-625E-BB1C7337CF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3837" y="1358131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MT</a:t>
              </a:r>
              <a:endParaRPr lang="en-US" sz="1100" b="1" baseline="300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83" name="Text - Missouri">
              <a:extLst>
                <a:ext uri="{FF2B5EF4-FFF2-40B4-BE49-F238E27FC236}">
                  <a16:creationId xmlns:a16="http://schemas.microsoft.com/office/drawing/2014/main" id="{AD0F1053-CB19-5D81-F40C-83C35977BB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53765" y="2858318"/>
              <a:ext cx="693739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MO</a:t>
              </a:r>
            </a:p>
          </p:txBody>
        </p:sp>
        <p:sp>
          <p:nvSpPr>
            <p:cNvPr id="84" name="Text - Mississippi">
              <a:extLst>
                <a:ext uri="{FF2B5EF4-FFF2-40B4-BE49-F238E27FC236}">
                  <a16:creationId xmlns:a16="http://schemas.microsoft.com/office/drawing/2014/main" id="{1DA9C4A2-B08C-928E-E065-1AC047FDE9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6198" y="36346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MS</a:t>
              </a:r>
            </a:p>
          </p:txBody>
        </p:sp>
        <p:sp>
          <p:nvSpPr>
            <p:cNvPr id="85" name="Text - Minnesota">
              <a:extLst>
                <a:ext uri="{FF2B5EF4-FFF2-40B4-BE49-F238E27FC236}">
                  <a16:creationId xmlns:a16="http://schemas.microsoft.com/office/drawing/2014/main" id="{5BCE4038-4320-F7EE-E86E-A035CEFBB1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3536" y="14343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MN</a:t>
              </a:r>
            </a:p>
          </p:txBody>
        </p:sp>
        <p:sp>
          <p:nvSpPr>
            <p:cNvPr id="86" name="Text - Michigan">
              <a:extLst>
                <a:ext uri="{FF2B5EF4-FFF2-40B4-BE49-F238E27FC236}">
                  <a16:creationId xmlns:a16="http://schemas.microsoft.com/office/drawing/2014/main" id="{53FA2783-9A2D-CCBA-9627-45D7CDB775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14988" y="193439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MI</a:t>
              </a:r>
            </a:p>
          </p:txBody>
        </p:sp>
        <p:sp>
          <p:nvSpPr>
            <p:cNvPr id="87" name="Text - Massachusetts">
              <a:extLst>
                <a:ext uri="{FF2B5EF4-FFF2-40B4-BE49-F238E27FC236}">
                  <a16:creationId xmlns:a16="http://schemas.microsoft.com/office/drawing/2014/main" id="{1D9CE5FF-0460-217E-C881-0BBC89AC95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69212" y="17121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MA</a:t>
              </a:r>
            </a:p>
          </p:txBody>
        </p:sp>
        <p:sp>
          <p:nvSpPr>
            <p:cNvPr id="88" name="Text - Maryland">
              <a:extLst>
                <a:ext uri="{FF2B5EF4-FFF2-40B4-BE49-F238E27FC236}">
                  <a16:creationId xmlns:a16="http://schemas.microsoft.com/office/drawing/2014/main" id="{25F9D918-101F-509F-1B5F-72C01C688D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72349" y="2520181"/>
              <a:ext cx="671513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MD</a:t>
              </a:r>
            </a:p>
          </p:txBody>
        </p:sp>
        <p:sp>
          <p:nvSpPr>
            <p:cNvPr id="89" name="Text - Maine">
              <a:extLst>
                <a:ext uri="{FF2B5EF4-FFF2-40B4-BE49-F238E27FC236}">
                  <a16:creationId xmlns:a16="http://schemas.microsoft.com/office/drawing/2014/main" id="{6457D174-8396-C1F9-6CA4-96A58A02C7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42163" y="1031252"/>
              <a:ext cx="936625" cy="65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ME</a:t>
              </a:r>
              <a:endParaRPr lang="en-US" sz="1400" b="1" baseline="30000" dirty="0">
                <a:solidFill>
                  <a:schemeClr val="bg1"/>
                </a:solidFill>
                <a:cs typeface="Times New Roman" charset="0"/>
              </a:endParaRPr>
            </a:p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90" name="Text - Louisiana">
              <a:extLst>
                <a:ext uri="{FF2B5EF4-FFF2-40B4-BE49-F238E27FC236}">
                  <a16:creationId xmlns:a16="http://schemas.microsoft.com/office/drawing/2014/main" id="{03DF2CAD-2CD8-EFA2-D2CE-37C732DA29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43461" y="3901257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LA</a:t>
              </a:r>
            </a:p>
          </p:txBody>
        </p:sp>
        <p:sp>
          <p:nvSpPr>
            <p:cNvPr id="91" name="Text - Kentucky">
              <a:extLst>
                <a:ext uri="{FF2B5EF4-FFF2-40B4-BE49-F238E27FC236}">
                  <a16:creationId xmlns:a16="http://schemas.microsoft.com/office/drawing/2014/main" id="{F5104793-C948-FF29-6A86-C237C36E78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49923" y="28710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KY</a:t>
              </a:r>
            </a:p>
          </p:txBody>
        </p:sp>
        <p:sp>
          <p:nvSpPr>
            <p:cNvPr id="92" name="Text - Kansas">
              <a:extLst>
                <a:ext uri="{FF2B5EF4-FFF2-40B4-BE49-F238E27FC236}">
                  <a16:creationId xmlns:a16="http://schemas.microsoft.com/office/drawing/2014/main" id="{2FCF613D-9758-6E52-492A-0B2C993F66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5737" y="283768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KS</a:t>
              </a:r>
            </a:p>
          </p:txBody>
        </p:sp>
        <p:sp>
          <p:nvSpPr>
            <p:cNvPr id="93" name="Text - Iowa">
              <a:extLst>
                <a:ext uri="{FF2B5EF4-FFF2-40B4-BE49-F238E27FC236}">
                  <a16:creationId xmlns:a16="http://schemas.microsoft.com/office/drawing/2014/main" id="{7A592891-BCE1-1665-F42E-198721A3FC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7237" y="22455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IA</a:t>
              </a:r>
            </a:p>
          </p:txBody>
        </p:sp>
        <p:sp>
          <p:nvSpPr>
            <p:cNvPr id="94" name="Text - Indiana">
              <a:extLst>
                <a:ext uri="{FF2B5EF4-FFF2-40B4-BE49-F238E27FC236}">
                  <a16:creationId xmlns:a16="http://schemas.microsoft.com/office/drawing/2014/main" id="{982B71B1-9A47-1BF6-ECC2-8859B61011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91161" y="2488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IN</a:t>
              </a:r>
            </a:p>
          </p:txBody>
        </p:sp>
        <p:sp>
          <p:nvSpPr>
            <p:cNvPr id="95" name="Text - Illinois">
              <a:extLst>
                <a:ext uri="{FF2B5EF4-FFF2-40B4-BE49-F238E27FC236}">
                  <a16:creationId xmlns:a16="http://schemas.microsoft.com/office/drawing/2014/main" id="{B188BF9A-A3B9-B30F-2445-BC378D897C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91112" y="250113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IL</a:t>
              </a:r>
            </a:p>
          </p:txBody>
        </p:sp>
        <p:sp>
          <p:nvSpPr>
            <p:cNvPr id="96" name="Text - Idaho">
              <a:extLst>
                <a:ext uri="{FF2B5EF4-FFF2-40B4-BE49-F238E27FC236}">
                  <a16:creationId xmlns:a16="http://schemas.microsoft.com/office/drawing/2014/main" id="{CE4CD9BA-0E62-CCDE-EA8B-B38E367315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8523" y="1905818"/>
              <a:ext cx="693739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ID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97" name="Text - Hawaii">
              <a:extLst>
                <a:ext uri="{FF2B5EF4-FFF2-40B4-BE49-F238E27FC236}">
                  <a16:creationId xmlns:a16="http://schemas.microsoft.com/office/drawing/2014/main" id="{760DD708-729B-92C9-FA15-1C2C016572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4302" y="4399782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HI</a:t>
              </a:r>
            </a:p>
          </p:txBody>
        </p:sp>
        <p:sp>
          <p:nvSpPr>
            <p:cNvPr id="98" name="Text - Georgia">
              <a:extLst>
                <a:ext uri="{FF2B5EF4-FFF2-40B4-BE49-F238E27FC236}">
                  <a16:creationId xmlns:a16="http://schemas.microsoft.com/office/drawing/2014/main" id="{8E870A1D-D3EF-0D1A-8455-1DF578EAB7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1237" y="3609206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GA</a:t>
              </a:r>
            </a:p>
          </p:txBody>
        </p:sp>
        <p:sp>
          <p:nvSpPr>
            <p:cNvPr id="99" name="Text - Florida">
              <a:extLst>
                <a:ext uri="{FF2B5EF4-FFF2-40B4-BE49-F238E27FC236}">
                  <a16:creationId xmlns:a16="http://schemas.microsoft.com/office/drawing/2014/main" id="{DF049EA5-BA3F-2A26-2C99-2466F195DA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50012" y="41981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FL</a:t>
              </a:r>
            </a:p>
          </p:txBody>
        </p:sp>
        <p:sp>
          <p:nvSpPr>
            <p:cNvPr id="100" name="Text - District of Columbia">
              <a:extLst>
                <a:ext uri="{FF2B5EF4-FFF2-40B4-BE49-F238E27FC236}">
                  <a16:creationId xmlns:a16="http://schemas.microsoft.com/office/drawing/2014/main" id="{ADB6A588-8509-6F35-5189-90EDCA5690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34249" y="2779769"/>
              <a:ext cx="628650" cy="276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eaLnBrk="0" hangingPunct="0"/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 DC  </a:t>
              </a:r>
            </a:p>
          </p:txBody>
        </p:sp>
        <p:sp>
          <p:nvSpPr>
            <p:cNvPr id="101" name="Text - Delaware">
              <a:extLst>
                <a:ext uri="{FF2B5EF4-FFF2-40B4-BE49-F238E27FC236}">
                  <a16:creationId xmlns:a16="http://schemas.microsoft.com/office/drawing/2014/main" id="{A756F584-3821-7278-F59C-7D4448F06C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29475" y="23677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DE</a:t>
              </a:r>
            </a:p>
          </p:txBody>
        </p:sp>
        <p:sp>
          <p:nvSpPr>
            <p:cNvPr id="102" name="Text - Connecticut">
              <a:extLst>
                <a:ext uri="{FF2B5EF4-FFF2-40B4-BE49-F238E27FC236}">
                  <a16:creationId xmlns:a16="http://schemas.microsoft.com/office/drawing/2014/main" id="{727D913F-711D-2419-D2D5-384E7397B6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80287" y="2007418"/>
              <a:ext cx="7461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CT</a:t>
              </a:r>
            </a:p>
          </p:txBody>
        </p:sp>
        <p:sp>
          <p:nvSpPr>
            <p:cNvPr id="103" name="Text - Colorado">
              <a:extLst>
                <a:ext uri="{FF2B5EF4-FFF2-40B4-BE49-F238E27FC236}">
                  <a16:creationId xmlns:a16="http://schemas.microsoft.com/office/drawing/2014/main" id="{6BF6C37B-A79F-DF78-2860-026A90DB1F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5274" y="26281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CO</a:t>
              </a:r>
            </a:p>
          </p:txBody>
        </p:sp>
        <p:sp>
          <p:nvSpPr>
            <p:cNvPr id="104" name="Text - California">
              <a:extLst>
                <a:ext uri="{FF2B5EF4-FFF2-40B4-BE49-F238E27FC236}">
                  <a16:creationId xmlns:a16="http://schemas.microsoft.com/office/drawing/2014/main" id="{53D7C73B-F43B-131C-9419-1318FFBE91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1874" y="275830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CA</a:t>
              </a:r>
            </a:p>
          </p:txBody>
        </p:sp>
        <p:sp>
          <p:nvSpPr>
            <p:cNvPr id="105" name="Text - Arkansas">
              <a:extLst>
                <a:ext uri="{FF2B5EF4-FFF2-40B4-BE49-F238E27FC236}">
                  <a16:creationId xmlns:a16="http://schemas.microsoft.com/office/drawing/2014/main" id="{BFAFBD26-171E-4103-D13F-4264F36E96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4724" y="33282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AR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106" name="Text - Arizona">
              <a:extLst>
                <a:ext uri="{FF2B5EF4-FFF2-40B4-BE49-F238E27FC236}">
                  <a16:creationId xmlns:a16="http://schemas.microsoft.com/office/drawing/2014/main" id="{9E772B79-63BF-930C-7E96-8E294F594B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4373" y="3292502"/>
              <a:ext cx="1219200" cy="338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6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AZ</a:t>
              </a:r>
            </a:p>
          </p:txBody>
        </p:sp>
        <p:sp>
          <p:nvSpPr>
            <p:cNvPr id="107" name="Text - Alaska">
              <a:extLst>
                <a:ext uri="{FF2B5EF4-FFF2-40B4-BE49-F238E27FC236}">
                  <a16:creationId xmlns:a16="http://schemas.microsoft.com/office/drawing/2014/main" id="{5D5A1C44-395F-C69E-C6E8-7732B11B21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1295" y="402195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AK</a:t>
              </a:r>
            </a:p>
          </p:txBody>
        </p:sp>
        <p:sp>
          <p:nvSpPr>
            <p:cNvPr id="108" name="Text - Alabama">
              <a:extLst>
                <a:ext uri="{FF2B5EF4-FFF2-40B4-BE49-F238E27FC236}">
                  <a16:creationId xmlns:a16="http://schemas.microsoft.com/office/drawing/2014/main" id="{007AC739-141D-DCDC-8689-3B28839561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72124" y="36219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AL</a:t>
              </a:r>
            </a:p>
          </p:txBody>
        </p:sp>
        <p:sp>
          <p:nvSpPr>
            <p:cNvPr id="109" name="Line - Vermont">
              <a:extLst>
                <a:ext uri="{FF2B5EF4-FFF2-40B4-BE49-F238E27FC236}">
                  <a16:creationId xmlns:a16="http://schemas.microsoft.com/office/drawing/2014/main" id="{18406BAE-9EA1-162D-2CA7-8B98E9BF69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43736" y="1356542"/>
              <a:ext cx="207963" cy="133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0" name="Line - Rhode Island">
              <a:extLst>
                <a:ext uri="{FF2B5EF4-FFF2-40B4-BE49-F238E27FC236}">
                  <a16:creationId xmlns:a16="http://schemas.microsoft.com/office/drawing/2014/main" id="{D58DA0B1-F119-B0E2-A929-D6592EFE26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82708" y="1989957"/>
              <a:ext cx="266700" cy="50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1" name="Line - New Jersey">
              <a:extLst>
                <a:ext uri="{FF2B5EF4-FFF2-40B4-BE49-F238E27FC236}">
                  <a16:creationId xmlns:a16="http://schemas.microsoft.com/office/drawing/2014/main" id="{9399D805-6675-1EBC-ADB1-5743F844CC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69162" y="22915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2" name="Line - New Hampshire">
              <a:extLst>
                <a:ext uri="{FF2B5EF4-FFF2-40B4-BE49-F238E27FC236}">
                  <a16:creationId xmlns:a16="http://schemas.microsoft.com/office/drawing/2014/main" id="{DA4CF6D1-8B5E-8BD8-4021-890DC37809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416799" y="1628006"/>
              <a:ext cx="360363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3" name="Line - Massachusetts">
              <a:extLst>
                <a:ext uri="{FF2B5EF4-FFF2-40B4-BE49-F238E27FC236}">
                  <a16:creationId xmlns:a16="http://schemas.microsoft.com/office/drawing/2014/main" id="{E6958F68-DBDB-2077-6DC1-0ABD881F85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54911" y="1834380"/>
              <a:ext cx="4159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4" name="Line - Maryland">
              <a:extLst>
                <a:ext uri="{FF2B5EF4-FFF2-40B4-BE49-F238E27FC236}">
                  <a16:creationId xmlns:a16="http://schemas.microsoft.com/office/drawing/2014/main" id="{79AB874C-EEF1-3B04-CF38-CC5C8C26B3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27887" y="2624955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5" name="Line - Hawaii">
              <a:extLst>
                <a:ext uri="{FF2B5EF4-FFF2-40B4-BE49-F238E27FC236}">
                  <a16:creationId xmlns:a16="http://schemas.microsoft.com/office/drawing/2014/main" id="{BC501D52-61BE-9E62-330D-1C95CC3CFB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690813" y="4455344"/>
              <a:ext cx="268288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6" name="Line - District of Columbia">
              <a:extLst>
                <a:ext uri="{FF2B5EF4-FFF2-40B4-BE49-F238E27FC236}">
                  <a16:creationId xmlns:a16="http://schemas.microsoft.com/office/drawing/2014/main" id="{8484971D-06AC-3FA2-6C16-1ABE8F0558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000077" y="2605904"/>
              <a:ext cx="440535" cy="247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7" name="Line - Delaware">
              <a:extLst>
                <a:ext uri="{FF2B5EF4-FFF2-40B4-BE49-F238E27FC236}">
                  <a16:creationId xmlns:a16="http://schemas.microsoft.com/office/drawing/2014/main" id="{441EA1FD-1B24-D9C6-437E-1AE89096E0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21537" y="25201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8" name="Line - Connecticut">
              <a:extLst>
                <a:ext uri="{FF2B5EF4-FFF2-40B4-BE49-F238E27FC236}">
                  <a16:creationId xmlns:a16="http://schemas.microsoft.com/office/drawing/2014/main" id="{5E80431C-AE3F-A3CA-6419-7A41CF33E4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07274" y="2002655"/>
              <a:ext cx="217488" cy="95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</p:grpSp>
      <p:sp>
        <p:nvSpPr>
          <p:cNvPr id="133" name="Rectangle 132">
            <a:extLst>
              <a:ext uri="{FF2B5EF4-FFF2-40B4-BE49-F238E27FC236}">
                <a16:creationId xmlns:a16="http://schemas.microsoft.com/office/drawing/2014/main" id="{B8E86BA8-3206-FC8D-EEDF-8271A0BF7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7330" y="4253018"/>
            <a:ext cx="152400" cy="159236"/>
          </a:xfrm>
          <a:prstGeom prst="rect">
            <a:avLst/>
          </a:prstGeom>
          <a:solidFill>
            <a:srgbClr val="00B588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134" name="Text Box 135">
            <a:extLst>
              <a:ext uri="{FF2B5EF4-FFF2-40B4-BE49-F238E27FC236}">
                <a16:creationId xmlns:a16="http://schemas.microsoft.com/office/drawing/2014/main" id="{84E5723D-3896-8838-3A31-59BAF093C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3260" y="4195992"/>
            <a:ext cx="2935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000000"/>
                </a:solidFill>
                <a:cs typeface="Calibri" pitchFamily="34" charset="0"/>
              </a:rPr>
              <a:t>Not Adopting At This Time (10 States)</a:t>
            </a:r>
          </a:p>
        </p:txBody>
      </p: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9B630FEC-DAFD-12CD-2BDF-5CF0D0D41DC6}"/>
              </a:ext>
            </a:extLst>
          </p:cNvPr>
          <p:cNvGrpSpPr/>
          <p:nvPr/>
        </p:nvGrpSpPr>
        <p:grpSpPr>
          <a:xfrm>
            <a:off x="8620674" y="3875803"/>
            <a:ext cx="2761202" cy="292388"/>
            <a:chOff x="4332213" y="5210732"/>
            <a:chExt cx="4192836" cy="292388"/>
          </a:xfrm>
        </p:grpSpPr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F3B8CF4A-D697-926B-E82C-BFFD84FA53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2213" y="5286540"/>
              <a:ext cx="227736" cy="152791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100" b="1" dirty="0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37" name="Text Box 135">
              <a:extLst>
                <a:ext uri="{FF2B5EF4-FFF2-40B4-BE49-F238E27FC236}">
                  <a16:creationId xmlns:a16="http://schemas.microsoft.com/office/drawing/2014/main" id="{ED052ECD-B1DA-AA14-C565-65BACF045A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32586" y="5210732"/>
              <a:ext cx="3992463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Adopted (41 States including DC</a:t>
              </a:r>
              <a:r>
                <a:rPr lang="en-US" sz="1300" b="1" dirty="0">
                  <a:solidFill>
                    <a:srgbClr val="000000"/>
                  </a:solidFill>
                  <a:cs typeface="Calibri" pitchFamily="34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2576496"/>
      </p:ext>
    </p:extLst>
  </p:cSld>
  <p:clrMapOvr>
    <a:masterClrMapping/>
  </p:clrMapOvr>
</p:sld>
</file>

<file path=ppt/theme/theme1.xml><?xml version="1.0" encoding="utf-8"?>
<a:theme xmlns:a="http://schemas.openxmlformats.org/drawingml/2006/main" name="KFF Branded Template">
  <a:themeElements>
    <a:clrScheme name="KFF Brand Colors">
      <a:dk1>
        <a:srgbClr val="333333"/>
      </a:dk1>
      <a:lt1>
        <a:srgbClr val="FFFFFF"/>
      </a:lt1>
      <a:dk2>
        <a:srgbClr val="000000"/>
      </a:dk2>
      <a:lt2>
        <a:srgbClr val="CCCCCC"/>
      </a:lt2>
      <a:accent1>
        <a:srgbClr val="001E36"/>
      </a:accent1>
      <a:accent2>
        <a:srgbClr val="004B87"/>
      </a:accent2>
      <a:accent3>
        <a:srgbClr val="1A7661"/>
      </a:accent3>
      <a:accent4>
        <a:srgbClr val="00B588"/>
      </a:accent4>
      <a:accent5>
        <a:srgbClr val="93509E"/>
      </a:accent5>
      <a:accent6>
        <a:srgbClr val="A31A23"/>
      </a:accent6>
      <a:hlink>
        <a:srgbClr val="0563C1"/>
      </a:hlink>
      <a:folHlink>
        <a:srgbClr val="93509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40105_KFF_Presentation-Template_Colors" id="{6629783E-8CB1-8740-A90A-E5347DA6CC2C}" vid="{41F82D36-59C5-494D-BFE1-DA34791B0BB8}"/>
    </a:ext>
  </a:extLst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6A355DE8877F4596B5327960879AE7" ma:contentTypeVersion="10" ma:contentTypeDescription="Create a new document." ma:contentTypeScope="" ma:versionID="e9c4660806cc96db3ee502f7e0748ea2">
  <xsd:schema xmlns:xsd="http://www.w3.org/2001/XMLSchema" xmlns:xs="http://www.w3.org/2001/XMLSchema" xmlns:p="http://schemas.microsoft.com/office/2006/metadata/properties" xmlns:ns2="69c60445-f012-4ccf-a24c-c48134d33fe7" xmlns:ns3="bec16e7b-cf8c-4de2-a50e-61f2288f82d6" targetNamespace="http://schemas.microsoft.com/office/2006/metadata/properties" ma:root="true" ma:fieldsID="ea3758be954d04142a82f2c5adeba7fd" ns2:_="" ns3:_="">
    <xsd:import namespace="69c60445-f012-4ccf-a24c-c48134d33fe7"/>
    <xsd:import namespace="bec16e7b-cf8c-4de2-a50e-61f2288f82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c60445-f012-4ccf-a24c-c48134d33f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1198c9dd-0e0a-4d63-a604-d228f6e3293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c16e7b-cf8c-4de2-a50e-61f2288f82d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776b803-3de8-49ae-b306-af2b5580445a}" ma:internalName="TaxCatchAll" ma:showField="CatchAllData" ma:web="bec16e7b-cf8c-4de2-a50e-61f2288f82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ec16e7b-cf8c-4de2-a50e-61f2288f82d6" xsi:nil="true"/>
    <lcf76f155ced4ddcb4097134ff3c332f xmlns="69c60445-f012-4ccf-a24c-c48134d33fe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C440EA2-2F11-4676-9F49-8D4A166CE70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8A1D44-43BB-4A3B-B72B-15A12A669C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c60445-f012-4ccf-a24c-c48134d33fe7"/>
    <ds:schemaRef ds:uri="bec16e7b-cf8c-4de2-a50e-61f2288f82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B5A07C1-DFCD-4ECA-B1E4-B7B3D7523432}">
  <ds:schemaRefs>
    <ds:schemaRef ds:uri="http://schemas.microsoft.com/office/2006/metadata/properties"/>
    <ds:schemaRef ds:uri="http://schemas.microsoft.com/office/infopath/2007/PartnerControls"/>
    <ds:schemaRef ds:uri="bec16e7b-cf8c-4de2-a50e-61f2288f82d6"/>
    <ds:schemaRef ds:uri="69c60445-f012-4ccf-a24c-c48134d33fe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KFF Branded Template</Template>
  <TotalTime>1061</TotalTime>
  <Words>166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System Font Regular</vt:lpstr>
      <vt:lpstr>Times New Roman</vt:lpstr>
      <vt:lpstr>KFF Branded Template</vt:lpstr>
      <vt:lpstr>Status of State Medicaid Expansion Decisions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Guidelines</dc:title>
  <dc:creator>Khanh Pham</dc:creator>
  <cp:lastModifiedBy>Jada Raphael</cp:lastModifiedBy>
  <cp:revision>4</cp:revision>
  <cp:lastPrinted>2023-11-16T21:20:29Z</cp:lastPrinted>
  <dcterms:created xsi:type="dcterms:W3CDTF">2024-01-23T01:59:22Z</dcterms:created>
  <dcterms:modified xsi:type="dcterms:W3CDTF">2024-11-18T14:57:18Z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0x0101009D6A355DE8877F4596B5327960879AE7</vt:lpwstr>
  </property>
  <property fmtid="{D5CDD505-2E9C-101B-9397-08002B2CF9AE}" pid="3" name="MediaServiceImageTags">
    <vt:lpwstr/>
  </property>
</Properties>
</file>